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60" r:id="rId3"/>
    <p:sldId id="261" r:id="rId4"/>
    <p:sldId id="265" r:id="rId5"/>
    <p:sldId id="283" r:id="rId6"/>
    <p:sldId id="297" r:id="rId7"/>
    <p:sldId id="298" r:id="rId8"/>
    <p:sldId id="299" r:id="rId9"/>
    <p:sldId id="300" r:id="rId10"/>
    <p:sldId id="301" r:id="rId11"/>
    <p:sldId id="302" r:id="rId12"/>
    <p:sldId id="303" r:id="rId13"/>
    <p:sldId id="304" r:id="rId14"/>
    <p:sldId id="305" r:id="rId15"/>
    <p:sldId id="306" r:id="rId16"/>
    <p:sldId id="307" r:id="rId17"/>
    <p:sldId id="308" r:id="rId18"/>
    <p:sldId id="282"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F5597"/>
    <a:srgbClr val="4472C4"/>
    <a:srgbClr val="2F5392"/>
    <a:srgbClr val="E6E6E6"/>
    <a:srgbClr val="2F538F"/>
    <a:srgbClr val="304E80"/>
    <a:srgbClr val="333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96366" autoAdjust="0"/>
  </p:normalViewPr>
  <p:slideViewPr>
    <p:cSldViewPr snapToGrid="0" showGuides="1">
      <p:cViewPr varScale="1">
        <p:scale>
          <a:sx n="153" d="100"/>
          <a:sy n="153" d="100"/>
        </p:scale>
        <p:origin x="390" y="168"/>
      </p:cViewPr>
      <p:guideLst>
        <p:guide orient="horz" pos="2160"/>
        <p:guide pos="3840"/>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5BE028-45C0-4C99-ABDA-063590D30ACB}" type="datetimeFigureOut">
              <a:rPr lang="zh-CN" altLang="en-US" smtClean="0"/>
              <a:t>2025/1/10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72301-4C70-4D34-89AE-47BEE420219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1B72301-4C70-4D34-89AE-47BEE420219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1B72301-4C70-4D34-89AE-47BEE4202195}"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1B72301-4C70-4D34-89AE-47BEE4202195}"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1B72301-4C70-4D34-89AE-47BEE4202195}"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1B72301-4C70-4D34-89AE-47BEE4202195}"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1B72301-4C70-4D34-89AE-47BEE4202195}"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1B72301-4C70-4D34-89AE-47BEE4202195}"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1B72301-4C70-4D34-89AE-47BEE4202195}"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1B72301-4C70-4D34-89AE-47BEE4202195}" type="slidenum">
              <a:rPr lang="zh-CN" altLang="en-US" smtClean="0"/>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1B72301-4C70-4D34-89AE-47BEE4202195}"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1B72301-4C70-4D34-89AE-47BEE4202195}"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1B72301-4C70-4D34-89AE-47BEE4202195}"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1B72301-4C70-4D34-89AE-47BEE4202195}"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1B72301-4C70-4D34-89AE-47BEE4202195}"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1B72301-4C70-4D34-89AE-47BEE4202195}"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1B72301-4C70-4D34-89AE-47BEE4202195}"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1B72301-4C70-4D34-89AE-47BEE4202195}"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BF3E63A-3BBE-4470-AD4B-3E951810149C}" type="datetimeFigureOut">
              <a:rPr lang="zh-CN" altLang="en-US" smtClean="0"/>
              <a:t>2025/1/10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4F05F0-5968-4450-9306-67B79C0B591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BF3E63A-3BBE-4470-AD4B-3E951810149C}" type="datetimeFigureOut">
              <a:rPr lang="zh-CN" altLang="en-US" smtClean="0"/>
              <a:t>2025/1/10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4F05F0-5968-4450-9306-67B79C0B591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BF3E63A-3BBE-4470-AD4B-3E951810149C}" type="datetimeFigureOut">
              <a:rPr lang="zh-CN" altLang="en-US" smtClean="0"/>
              <a:t>2025/1/10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4F05F0-5968-4450-9306-67B79C0B591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BF3E63A-3BBE-4470-AD4B-3E951810149C}" type="datetimeFigureOut">
              <a:rPr lang="zh-CN" altLang="en-US" smtClean="0"/>
              <a:t>2025/1/10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4F05F0-5968-4450-9306-67B79C0B591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BF3E63A-3BBE-4470-AD4B-3E951810149C}" type="datetimeFigureOut">
              <a:rPr lang="zh-CN" altLang="en-US" smtClean="0"/>
              <a:t>2025/1/10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4F05F0-5968-4450-9306-67B79C0B591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BF3E63A-3BBE-4470-AD4B-3E951810149C}" type="datetimeFigureOut">
              <a:rPr lang="zh-CN" altLang="en-US" smtClean="0"/>
              <a:t>2025/1/10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4F05F0-5968-4450-9306-67B79C0B591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BF3E63A-3BBE-4470-AD4B-3E951810149C}" type="datetimeFigureOut">
              <a:rPr lang="zh-CN" altLang="en-US" smtClean="0"/>
              <a:t>2025/1/10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84F05F0-5968-4450-9306-67B79C0B591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BF3E63A-3BBE-4470-AD4B-3E951810149C}" type="datetimeFigureOut">
              <a:rPr lang="zh-CN" altLang="en-US" smtClean="0"/>
              <a:t>2025/1/10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84F05F0-5968-4450-9306-67B79C0B591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BF3E63A-3BBE-4470-AD4B-3E951810149C}" type="datetimeFigureOut">
              <a:rPr lang="zh-CN" altLang="en-US" smtClean="0"/>
              <a:t>2025/1/10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84F05F0-5968-4450-9306-67B79C0B591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BF3E63A-3BBE-4470-AD4B-3E951810149C}" type="datetimeFigureOut">
              <a:rPr lang="zh-CN" altLang="en-US" smtClean="0"/>
              <a:t>2025/1/10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4F05F0-5968-4450-9306-67B79C0B591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BF3E63A-3BBE-4470-AD4B-3E951810149C}" type="datetimeFigureOut">
              <a:rPr lang="zh-CN" altLang="en-US" smtClean="0"/>
              <a:t>2025/1/10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4F05F0-5968-4450-9306-67B79C0B591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F3E63A-3BBE-4470-AD4B-3E951810149C}" type="datetimeFigureOut">
              <a:rPr lang="zh-CN" altLang="en-US" smtClean="0"/>
              <a:t>2025/1/10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4F05F0-5968-4450-9306-67B79C0B591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67000">
                <a:srgbClr val="334158"/>
              </a:gs>
              <a:gs pos="0">
                <a:schemeClr val="accent1">
                  <a:lumMod val="75000"/>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16"/>
          <p:cNvGrpSpPr/>
          <p:nvPr/>
        </p:nvGrpSpPr>
        <p:grpSpPr>
          <a:xfrm>
            <a:off x="1451078" y="228963"/>
            <a:ext cx="9690537" cy="3830979"/>
            <a:chOff x="1451078" y="228963"/>
            <a:chExt cx="9690537" cy="3830979"/>
          </a:xfrm>
        </p:grpSpPr>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0964" y="228963"/>
              <a:ext cx="4630072" cy="3471329"/>
            </a:xfrm>
            <a:prstGeom prst="rect">
              <a:avLst/>
            </a:prstGeom>
          </p:spPr>
        </p:pic>
        <p:sp>
          <p:nvSpPr>
            <p:cNvPr id="11" name="文本框 10"/>
            <p:cNvSpPr txBox="1"/>
            <p:nvPr/>
          </p:nvSpPr>
          <p:spPr>
            <a:xfrm>
              <a:off x="1451078" y="2798058"/>
              <a:ext cx="9690537" cy="1261884"/>
            </a:xfrm>
            <a:prstGeom prst="rect">
              <a:avLst/>
            </a:prstGeom>
            <a:noFill/>
          </p:spPr>
          <p:txBody>
            <a:bodyPr wrap="square" rtlCol="0">
              <a:spAutoFit/>
            </a:bodyPr>
            <a:lstStyle/>
            <a:p>
              <a:pPr algn="ctr"/>
              <a:r>
                <a:rPr lang="zh-CN" altLang="en-US" sz="4400" spc="500" dirty="0">
                  <a:solidFill>
                    <a:schemeClr val="bg1"/>
                  </a:solidFill>
                  <a:uFillTx/>
                  <a:latin typeface="华文中宋" panose="02010600040101010101" pitchFamily="2" charset="-122"/>
                  <a:ea typeface="华文中宋" panose="02010600040101010101" pitchFamily="2" charset="-122"/>
                </a:rPr>
                <a:t>信息科学技术与创新</a:t>
              </a:r>
              <a:endParaRPr lang="en-US" altLang="zh-CN" sz="4400" spc="500" dirty="0">
                <a:solidFill>
                  <a:schemeClr val="bg1"/>
                </a:solidFill>
                <a:uFillTx/>
                <a:latin typeface="华文中宋" panose="02010600040101010101" pitchFamily="2" charset="-122"/>
                <a:ea typeface="华文中宋" panose="02010600040101010101" pitchFamily="2" charset="-122"/>
              </a:endParaRPr>
            </a:p>
            <a:p>
              <a:pPr algn="ctr"/>
              <a:r>
                <a:rPr lang="zh-CN" altLang="en-US" sz="3200" spc="500" dirty="0">
                  <a:solidFill>
                    <a:schemeClr val="bg1"/>
                  </a:solidFill>
                  <a:uFillTx/>
                  <a:latin typeface="华文中宋" panose="02010600040101010101" pitchFamily="2" charset="-122"/>
                  <a:ea typeface="华文中宋" panose="02010600040101010101" pitchFamily="2" charset="-122"/>
                </a:rPr>
                <a:t>第三次课堂讨论 </a:t>
              </a:r>
              <a:r>
                <a:rPr lang="en-US" altLang="zh-CN" sz="3200" spc="500" dirty="0">
                  <a:solidFill>
                    <a:schemeClr val="bg1"/>
                  </a:solidFill>
                  <a:uFillTx/>
                  <a:latin typeface="华文中宋" panose="02010600040101010101" pitchFamily="2" charset="-122"/>
                  <a:ea typeface="华文中宋" panose="02010600040101010101" pitchFamily="2" charset="-122"/>
                </a:rPr>
                <a:t>3</a:t>
              </a:r>
              <a:r>
                <a:rPr lang="zh-CN" altLang="en-US" sz="3200" spc="500">
                  <a:solidFill>
                    <a:schemeClr val="bg1"/>
                  </a:solidFill>
                  <a:uFillTx/>
                  <a:latin typeface="华文中宋" panose="02010600040101010101" pitchFamily="2" charset="-122"/>
                  <a:ea typeface="华文中宋" panose="02010600040101010101" pitchFamily="2" charset="-122"/>
                </a:rPr>
                <a:t>组</a:t>
              </a:r>
              <a:endParaRPr lang="en-US" altLang="zh-CN" sz="3200" spc="500" dirty="0">
                <a:solidFill>
                  <a:schemeClr val="bg1"/>
                </a:solidFill>
                <a:uFillTx/>
                <a:latin typeface="华文中宋" panose="02010600040101010101" pitchFamily="2" charset="-122"/>
                <a:ea typeface="华文中宋" panose="020106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6473889"/>
            <a:ext cx="12192000" cy="384110"/>
            <a:chOff x="0" y="6473889"/>
            <a:chExt cx="12192000" cy="384110"/>
          </a:xfrm>
        </p:grpSpPr>
        <p:sp>
          <p:nvSpPr>
            <p:cNvPr id="3" name="矩形 2"/>
            <p:cNvSpPr/>
            <p:nvPr/>
          </p:nvSpPr>
          <p:spPr>
            <a:xfrm>
              <a:off x="0" y="6539588"/>
              <a:ext cx="12192000" cy="31841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pc="500" dirty="0">
                <a:latin typeface="华文中宋" panose="02010600040101010101" pitchFamily="2" charset="-122"/>
                <a:ea typeface="华文中宋" panose="02010600040101010101" pitchFamily="2" charset="-122"/>
              </a:endParaRPr>
            </a:p>
          </p:txBody>
        </p:sp>
        <p:sp>
          <p:nvSpPr>
            <p:cNvPr id="4" name="文本框 3"/>
            <p:cNvSpPr txBox="1"/>
            <p:nvPr/>
          </p:nvSpPr>
          <p:spPr>
            <a:xfrm>
              <a:off x="0" y="6473889"/>
              <a:ext cx="3708400" cy="369332"/>
            </a:xfrm>
            <a:prstGeom prst="rect">
              <a:avLst/>
            </a:prstGeom>
            <a:noFill/>
          </p:spPr>
          <p:txBody>
            <a:bodyPr wrap="square" rtlCol="0">
              <a:spAutoFit/>
            </a:bodyPr>
            <a:lstStyle/>
            <a:p>
              <a:pPr lvl="0"/>
              <a:r>
                <a:rPr lang="zh-CN" altLang="en-US" dirty="0">
                  <a:solidFill>
                    <a:prstClr val="white"/>
                  </a:solidFill>
                  <a:latin typeface="华文中宋" panose="02010600040101010101" pitchFamily="2" charset="-122"/>
                  <a:ea typeface="华文中宋" panose="02010600040101010101" pitchFamily="2" charset="-122"/>
                </a:rPr>
                <a:t> </a:t>
              </a:r>
              <a:r>
                <a:rPr lang="zh-CN" altLang="en-US" sz="1200" spc="500" dirty="0">
                  <a:solidFill>
                    <a:prstClr val="white"/>
                  </a:solidFill>
                  <a:latin typeface="华文中宋" panose="02010600040101010101" pitchFamily="2" charset="-122"/>
                  <a:ea typeface="华文中宋" panose="02010600040101010101" pitchFamily="2" charset="-122"/>
                </a:rPr>
                <a:t>为天下储人才，为国家图富强</a:t>
              </a:r>
              <a:endParaRPr lang="zh-CN" altLang="en-US" spc="500" dirty="0">
                <a:solidFill>
                  <a:prstClr val="white"/>
                </a:solidFill>
                <a:latin typeface="华文中宋" panose="02010600040101010101" pitchFamily="2" charset="-122"/>
                <a:ea typeface="华文中宋" panose="02010600040101010101" pitchFamily="2" charset="-122"/>
              </a:endParaRPr>
            </a:p>
          </p:txBody>
        </p:sp>
      </p:grpSp>
      <p:grpSp>
        <p:nvGrpSpPr>
          <p:cNvPr id="11" name="组合 10"/>
          <p:cNvGrpSpPr/>
          <p:nvPr/>
        </p:nvGrpSpPr>
        <p:grpSpPr>
          <a:xfrm>
            <a:off x="0" y="-12580"/>
            <a:ext cx="12192000" cy="759434"/>
            <a:chOff x="0" y="127385"/>
            <a:chExt cx="12192000" cy="759434"/>
          </a:xfrm>
        </p:grpSpPr>
        <p:cxnSp>
          <p:nvCxnSpPr>
            <p:cNvPr id="12" name="直接连接符 11"/>
            <p:cNvCxnSpPr/>
            <p:nvPr/>
          </p:nvCxnSpPr>
          <p:spPr>
            <a:xfrm>
              <a:off x="0" y="743712"/>
              <a:ext cx="12192000" cy="0"/>
            </a:xfrm>
            <a:prstGeom prst="line">
              <a:avLst/>
            </a:prstGeom>
            <a:ln>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743712"/>
              <a:ext cx="2407920" cy="0"/>
            </a:xfrm>
            <a:prstGeom prst="line">
              <a:avLst/>
            </a:prstGeom>
            <a:ln w="38100">
              <a:solidFill>
                <a:srgbClr val="2F5597"/>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3" cstate="print">
              <a:clrChange>
                <a:clrFrom>
                  <a:srgbClr val="FEFEFE"/>
                </a:clrFrom>
                <a:clrTo>
                  <a:srgbClr val="FEFEFE">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65134" y="127385"/>
              <a:ext cx="1703627" cy="759434"/>
            </a:xfrm>
            <a:prstGeom prst="rect">
              <a:avLst/>
            </a:prstGeom>
          </p:spPr>
        </p:pic>
      </p:grpSp>
      <p:sp>
        <p:nvSpPr>
          <p:cNvPr id="16" name="文本框 15"/>
          <p:cNvSpPr txBox="1"/>
          <p:nvPr/>
        </p:nvSpPr>
        <p:spPr>
          <a:xfrm>
            <a:off x="-389889" y="167082"/>
            <a:ext cx="3328417" cy="398780"/>
          </a:xfrm>
          <a:prstGeom prst="rect">
            <a:avLst/>
          </a:prstGeom>
          <a:noFill/>
        </p:spPr>
        <p:txBody>
          <a:bodyPr wrap="square" rtlCol="0">
            <a:spAutoFit/>
          </a:bodyPr>
          <a:lstStyle/>
          <a:p>
            <a:pPr algn="ctr"/>
            <a:r>
              <a:rPr lang="zh-CN" altLang="en-US" sz="2000" b="1" spc="550" dirty="0">
                <a:solidFill>
                  <a:srgbClr val="2F5597"/>
                </a:solidFill>
                <a:latin typeface="华文中宋" panose="02010600040101010101" pitchFamily="2" charset="-122"/>
                <a:ea typeface="华文中宋" panose="02010600040101010101" pitchFamily="2" charset="-122"/>
              </a:rPr>
              <a:t>信息的编码</a:t>
            </a:r>
          </a:p>
        </p:txBody>
      </p:sp>
      <p:grpSp>
        <p:nvGrpSpPr>
          <p:cNvPr id="70" name="组合 69"/>
          <p:cNvGrpSpPr/>
          <p:nvPr/>
        </p:nvGrpSpPr>
        <p:grpSpPr>
          <a:xfrm>
            <a:off x="46988" y="1297940"/>
            <a:ext cx="11828146" cy="5175869"/>
            <a:chOff x="-107799" y="1183519"/>
            <a:chExt cx="11945078" cy="5175694"/>
          </a:xfrm>
        </p:grpSpPr>
        <p:grpSp>
          <p:nvGrpSpPr>
            <p:cNvPr id="8" name="组合 7"/>
            <p:cNvGrpSpPr/>
            <p:nvPr/>
          </p:nvGrpSpPr>
          <p:grpSpPr>
            <a:xfrm>
              <a:off x="4529363" y="1873363"/>
              <a:ext cx="3111274" cy="3111274"/>
              <a:chOff x="597126" y="1873363"/>
              <a:chExt cx="3111274" cy="3111274"/>
            </a:xfrm>
          </p:grpSpPr>
          <p:sp>
            <p:nvSpPr>
              <p:cNvPr id="5" name="椭圆 4"/>
              <p:cNvSpPr/>
              <p:nvPr/>
            </p:nvSpPr>
            <p:spPr>
              <a:xfrm>
                <a:off x="1189937" y="2466174"/>
                <a:ext cx="1925652" cy="1925652"/>
              </a:xfrm>
              <a:prstGeom prst="ellipse">
                <a:avLst/>
              </a:prstGeom>
              <a:gradFill>
                <a:gsLst>
                  <a:gs pos="59000">
                    <a:srgbClr val="2F5597"/>
                  </a:gs>
                  <a:gs pos="100000">
                    <a:srgbClr val="333F50"/>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8430" y="1987652"/>
                <a:ext cx="2881746" cy="2881746"/>
              </a:xfrm>
              <a:prstGeom prst="ellipse">
                <a:avLst/>
              </a:prstGeom>
              <a:noFill/>
              <a:ln w="12700">
                <a:solidFill>
                  <a:srgbClr val="2F5597">
                    <a:alpha val="44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97126" y="1873363"/>
                <a:ext cx="3111274" cy="3111274"/>
              </a:xfrm>
              <a:prstGeom prst="ellipse">
                <a:avLst/>
              </a:prstGeom>
              <a:noFill/>
              <a:ln w="22225">
                <a:solidFill>
                  <a:srgbClr val="2F559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200097" y="2478440"/>
                <a:ext cx="1903226" cy="1903226"/>
              </a:xfrm>
              <a:prstGeom prst="ellipse">
                <a:avLst/>
              </a:prstGeom>
              <a:blipFill dpi="0" rotWithShape="1">
                <a:blip r:embed="rId4">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椭圆 8"/>
            <p:cNvSpPr/>
            <p:nvPr/>
          </p:nvSpPr>
          <p:spPr>
            <a:xfrm>
              <a:off x="3966641" y="1333067"/>
              <a:ext cx="4236719" cy="4236719"/>
            </a:xfrm>
            <a:prstGeom prst="ellipse">
              <a:avLst/>
            </a:prstGeom>
            <a:no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081456" y="1431022"/>
              <a:ext cx="4040808" cy="4040808"/>
            </a:xfrm>
            <a:prstGeom prst="ellipse">
              <a:avLst/>
            </a:prstGeom>
            <a:noFill/>
            <a:ln w="22225">
              <a:solidFill>
                <a:schemeClr val="accent1">
                  <a:shade val="50000"/>
                  <a:alpha val="26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4944724" y="2928499"/>
              <a:ext cx="2224405" cy="1198840"/>
            </a:xfrm>
            <a:prstGeom prst="rect">
              <a:avLst/>
            </a:prstGeom>
            <a:noFill/>
          </p:spPr>
          <p:txBody>
            <a:bodyPr wrap="square" rtlCol="0">
              <a:spAutoFit/>
            </a:bodyPr>
            <a:lstStyle/>
            <a:p>
              <a:pPr algn="ctr">
                <a:lnSpc>
                  <a:spcPct val="150000"/>
                </a:lnSpc>
              </a:pPr>
              <a:r>
                <a:rPr lang="zh-CN" altLang="en-US" sz="2400" b="1" dirty="0">
                  <a:solidFill>
                    <a:schemeClr val="bg1"/>
                  </a:solidFill>
                  <a:latin typeface="华文中宋" panose="02010600040101010101" pitchFamily="2" charset="-122"/>
                  <a:ea typeface="华文中宋" panose="02010600040101010101" pitchFamily="2" charset="-122"/>
                </a:rPr>
                <a:t>通过编码对数据进行纠错</a:t>
              </a:r>
            </a:p>
          </p:txBody>
        </p:sp>
        <p:sp>
          <p:nvSpPr>
            <p:cNvPr id="33" name="矩形: 圆角 32"/>
            <p:cNvSpPr/>
            <p:nvPr/>
          </p:nvSpPr>
          <p:spPr>
            <a:xfrm>
              <a:off x="8405161" y="3036387"/>
              <a:ext cx="3401336" cy="2517690"/>
            </a:xfrm>
            <a:prstGeom prst="roundRect">
              <a:avLst>
                <a:gd name="adj" fmla="val 1131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391715" flipV="1">
              <a:off x="7982076" y="5036967"/>
              <a:ext cx="1266203" cy="338488"/>
            </a:xfrm>
            <a:prstGeom prst="triangle">
              <a:avLst>
                <a:gd name="adj" fmla="val 51266"/>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7982077" y="1196349"/>
              <a:ext cx="3778250" cy="1139456"/>
              <a:chOff x="7982077" y="1196349"/>
              <a:chExt cx="3778250" cy="1139456"/>
            </a:xfrm>
          </p:grpSpPr>
          <p:sp>
            <p:nvSpPr>
              <p:cNvPr id="24" name="矩形: 圆角 23"/>
              <p:cNvSpPr/>
              <p:nvPr/>
            </p:nvSpPr>
            <p:spPr>
              <a:xfrm>
                <a:off x="8469824" y="1196349"/>
                <a:ext cx="3056296" cy="1139456"/>
              </a:xfrm>
              <a:prstGeom prst="roundRect">
                <a:avLst>
                  <a:gd name="adj" fmla="val 1131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21208285">
                <a:off x="7982077" y="1818407"/>
                <a:ext cx="1266203" cy="338488"/>
              </a:xfrm>
              <a:prstGeom prst="triangle">
                <a:avLst>
                  <a:gd name="adj" fmla="val 51266"/>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8404987" y="1274454"/>
                <a:ext cx="3355340" cy="921989"/>
              </a:xfrm>
              <a:prstGeom prst="rect">
                <a:avLst/>
              </a:prstGeom>
              <a:noFill/>
            </p:spPr>
            <p:txBody>
              <a:bodyPr wrap="square" rtlCol="0">
                <a:spAutoFit/>
              </a:bodyPr>
              <a:lstStyle/>
              <a:p>
                <a:pPr algn="just">
                  <a:lnSpc>
                    <a:spcPct val="150000"/>
                  </a:lnSpc>
                </a:pPr>
                <a:r>
                  <a:rPr lang="zh-CN" altLang="en-US" dirty="0">
                    <a:solidFill>
                      <a:schemeClr val="bg1"/>
                    </a:solidFill>
                    <a:latin typeface="华文中宋" panose="02010600040101010101" pitchFamily="2" charset="-122"/>
                    <a:ea typeface="华文中宋" panose="02010600040101010101" pitchFamily="2" charset="-122"/>
                  </a:rPr>
                  <a:t>目的：提升光存储数据可靠性</a:t>
                </a:r>
              </a:p>
              <a:p>
                <a:pPr algn="just">
                  <a:lnSpc>
                    <a:spcPct val="150000"/>
                  </a:lnSpc>
                </a:pPr>
                <a:r>
                  <a:rPr lang="zh-CN" altLang="en-US" dirty="0">
                    <a:solidFill>
                      <a:schemeClr val="bg1"/>
                    </a:solidFill>
                    <a:latin typeface="华文中宋" panose="02010600040101010101" pitchFamily="2" charset="-122"/>
                    <a:ea typeface="华文中宋" panose="02010600040101010101" pitchFamily="2" charset="-122"/>
                  </a:rPr>
                  <a:t>          提高光盘的容错率</a:t>
                </a:r>
              </a:p>
            </p:txBody>
          </p:sp>
        </p:grpSp>
        <p:sp>
          <p:nvSpPr>
            <p:cNvPr id="40" name="文本框 39"/>
            <p:cNvSpPr txBox="1"/>
            <p:nvPr/>
          </p:nvSpPr>
          <p:spPr>
            <a:xfrm>
              <a:off x="8375021" y="3099885"/>
              <a:ext cx="3462258" cy="2676435"/>
            </a:xfrm>
            <a:prstGeom prst="rect">
              <a:avLst/>
            </a:prstGeom>
            <a:noFill/>
          </p:spPr>
          <p:txBody>
            <a:bodyPr wrap="square" rtlCol="0">
              <a:spAutoFit/>
            </a:bodyPr>
            <a:lstStyle/>
            <a:p>
              <a:pPr algn="just">
                <a:lnSpc>
                  <a:spcPct val="150000"/>
                </a:lnSpc>
              </a:pPr>
              <a:r>
                <a:rPr lang="zh-CN" altLang="en-US" sz="1400" dirty="0">
                  <a:solidFill>
                    <a:schemeClr val="bg1"/>
                  </a:solidFill>
                  <a:latin typeface="华文中宋" panose="02010600040101010101" pitchFamily="2" charset="-122"/>
                  <a:ea typeface="华文中宋" panose="02010600040101010101" pitchFamily="2" charset="-122"/>
                </a:rPr>
                <a:t>效果：在蓝光光盘的数据刻录中使用本方法提出的一种用于光盘数据存储的冗余恢复码纠错方法后, 它可以有效地提高光存储突发错误数据的恢复能力;在切线方向, 从蓝光存储的4.5 mm长度提高到整个圆周长度;在径向方向, 从蓝光存储的0 mm长度提高到33μm, 即100个轨道。</a:t>
              </a:r>
            </a:p>
            <a:p>
              <a:pPr algn="just">
                <a:lnSpc>
                  <a:spcPct val="150000"/>
                </a:lnSpc>
              </a:pPr>
              <a:endParaRPr lang="zh-CN" altLang="en-US" sz="1400" dirty="0">
                <a:solidFill>
                  <a:schemeClr val="bg1"/>
                </a:solidFill>
                <a:latin typeface="华文中宋" panose="02010600040101010101" pitchFamily="2" charset="-122"/>
                <a:ea typeface="华文中宋" panose="02010600040101010101" pitchFamily="2" charset="-122"/>
              </a:endParaRPr>
            </a:p>
          </p:txBody>
        </p:sp>
        <p:grpSp>
          <p:nvGrpSpPr>
            <p:cNvPr id="48" name="组合 47"/>
            <p:cNvGrpSpPr/>
            <p:nvPr/>
          </p:nvGrpSpPr>
          <p:grpSpPr>
            <a:xfrm>
              <a:off x="7768844" y="2203036"/>
              <a:ext cx="188084" cy="188084"/>
              <a:chOff x="5309255" y="2203036"/>
              <a:chExt cx="188084" cy="188084"/>
            </a:xfrm>
          </p:grpSpPr>
          <p:sp>
            <p:nvSpPr>
              <p:cNvPr id="42" name="椭圆 41"/>
              <p:cNvSpPr/>
              <p:nvPr/>
            </p:nvSpPr>
            <p:spPr>
              <a:xfrm>
                <a:off x="5354320" y="2248101"/>
                <a:ext cx="97955" cy="97955"/>
              </a:xfrm>
              <a:prstGeom prst="ellipse">
                <a:avLst/>
              </a:prstGeom>
              <a:solidFill>
                <a:srgbClr val="2F5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309255" y="2203036"/>
                <a:ext cx="188084" cy="1880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4269985" y="2157972"/>
              <a:ext cx="188084" cy="188084"/>
              <a:chOff x="5655108" y="3334958"/>
              <a:chExt cx="188084" cy="188084"/>
            </a:xfrm>
          </p:grpSpPr>
          <p:sp>
            <p:nvSpPr>
              <p:cNvPr id="43" name="椭圆 42"/>
              <p:cNvSpPr/>
              <p:nvPr/>
            </p:nvSpPr>
            <p:spPr>
              <a:xfrm>
                <a:off x="5697968" y="3379547"/>
                <a:ext cx="97955" cy="97955"/>
              </a:xfrm>
              <a:prstGeom prst="ellipse">
                <a:avLst/>
              </a:prstGeom>
              <a:solidFill>
                <a:srgbClr val="2F5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5655108" y="3334958"/>
                <a:ext cx="188084" cy="1880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7605707" y="4722367"/>
              <a:ext cx="188084" cy="188084"/>
              <a:chOff x="5146118" y="4722367"/>
              <a:chExt cx="188084" cy="188084"/>
            </a:xfrm>
          </p:grpSpPr>
          <p:sp>
            <p:nvSpPr>
              <p:cNvPr id="44" name="椭圆 43"/>
              <p:cNvSpPr/>
              <p:nvPr/>
            </p:nvSpPr>
            <p:spPr>
              <a:xfrm>
                <a:off x="5194687" y="4767432"/>
                <a:ext cx="97955" cy="97955"/>
              </a:xfrm>
              <a:prstGeom prst="ellipse">
                <a:avLst/>
              </a:prstGeom>
              <a:solidFill>
                <a:srgbClr val="304E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5146118" y="4722367"/>
                <a:ext cx="188084" cy="1880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587989" y="1183519"/>
              <a:ext cx="3606632" cy="1139456"/>
              <a:chOff x="8469824" y="1196349"/>
              <a:chExt cx="3606632" cy="1139456"/>
            </a:xfrm>
          </p:grpSpPr>
          <p:sp>
            <p:nvSpPr>
              <p:cNvPr id="60" name="矩形: 圆角 59"/>
              <p:cNvSpPr/>
              <p:nvPr/>
            </p:nvSpPr>
            <p:spPr>
              <a:xfrm>
                <a:off x="8469824" y="1196349"/>
                <a:ext cx="3056296" cy="1139456"/>
              </a:xfrm>
              <a:prstGeom prst="roundRect">
                <a:avLst>
                  <a:gd name="adj" fmla="val 1131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nvSpPr>
            <p:spPr>
              <a:xfrm rot="21208285">
                <a:off x="10810253" y="1865298"/>
                <a:ext cx="1266203" cy="338488"/>
              </a:xfrm>
              <a:prstGeom prst="triangle">
                <a:avLst>
                  <a:gd name="adj" fmla="val 51266"/>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61"/>
              <p:cNvSpPr txBox="1"/>
              <p:nvPr/>
            </p:nvSpPr>
            <p:spPr>
              <a:xfrm>
                <a:off x="8516179" y="1242069"/>
                <a:ext cx="3035300" cy="921989"/>
              </a:xfrm>
              <a:prstGeom prst="rect">
                <a:avLst/>
              </a:prstGeom>
              <a:noFill/>
            </p:spPr>
            <p:txBody>
              <a:bodyPr wrap="square" rtlCol="0">
                <a:spAutoFit/>
              </a:bodyPr>
              <a:lstStyle/>
              <a:p>
                <a:pPr algn="just">
                  <a:lnSpc>
                    <a:spcPct val="150000"/>
                  </a:lnSpc>
                </a:pPr>
                <a:r>
                  <a:rPr lang="zh-CN" altLang="en-US" dirty="0">
                    <a:solidFill>
                      <a:schemeClr val="bg1"/>
                    </a:solidFill>
                    <a:latin typeface="华文中宋" panose="02010600040101010101" pitchFamily="2" charset="-122"/>
                    <a:ea typeface="华文中宋" panose="02010600040101010101" pitchFamily="2" charset="-122"/>
                  </a:rPr>
                  <a:t>例子：一种用于光盘数据存储的冗余恢复码纠错方法</a:t>
                </a:r>
              </a:p>
            </p:txBody>
          </p:sp>
        </p:grpSp>
        <p:grpSp>
          <p:nvGrpSpPr>
            <p:cNvPr id="63" name="组合 62"/>
            <p:cNvGrpSpPr/>
            <p:nvPr/>
          </p:nvGrpSpPr>
          <p:grpSpPr>
            <a:xfrm>
              <a:off x="-107799" y="3031290"/>
              <a:ext cx="4499694" cy="3327923"/>
              <a:chOff x="7774036" y="-187270"/>
              <a:chExt cx="4499694" cy="3327923"/>
            </a:xfrm>
          </p:grpSpPr>
          <p:sp>
            <p:nvSpPr>
              <p:cNvPr id="64" name="矩形: 圆角 63"/>
              <p:cNvSpPr/>
              <p:nvPr/>
            </p:nvSpPr>
            <p:spPr>
              <a:xfrm>
                <a:off x="7774036" y="-187270"/>
                <a:ext cx="4016963" cy="3061867"/>
              </a:xfrm>
              <a:prstGeom prst="roundRect">
                <a:avLst>
                  <a:gd name="adj" fmla="val 11317"/>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4"/>
              <p:cNvSpPr/>
              <p:nvPr/>
            </p:nvSpPr>
            <p:spPr>
              <a:xfrm rot="10290300">
                <a:off x="11007527" y="1839077"/>
                <a:ext cx="1266203" cy="338488"/>
              </a:xfrm>
              <a:prstGeom prst="triangle">
                <a:avLst>
                  <a:gd name="adj" fmla="val 51266"/>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文本框 65"/>
              <p:cNvSpPr txBox="1"/>
              <p:nvPr/>
            </p:nvSpPr>
            <p:spPr>
              <a:xfrm>
                <a:off x="7809948" y="-182190"/>
                <a:ext cx="3981051" cy="3322843"/>
              </a:xfrm>
              <a:prstGeom prst="rect">
                <a:avLst/>
              </a:prstGeom>
              <a:noFill/>
            </p:spPr>
            <p:txBody>
              <a:bodyPr wrap="square" rtlCol="0">
                <a:spAutoFit/>
              </a:bodyPr>
              <a:lstStyle/>
              <a:p>
                <a:pPr algn="just">
                  <a:lnSpc>
                    <a:spcPct val="150000"/>
                  </a:lnSpc>
                </a:pPr>
                <a:r>
                  <a:rPr lang="zh-CN" altLang="en-US" sz="1400" dirty="0">
                    <a:solidFill>
                      <a:schemeClr val="bg1"/>
                    </a:solidFill>
                    <a:latin typeface="华文中宋" panose="02010600040101010101" pitchFamily="2" charset="-122"/>
                    <a:ea typeface="华文中宋" panose="02010600040101010101" pitchFamily="2" charset="-122"/>
                  </a:rPr>
                  <a:t>方法：对用户数据进行冗余恢复码编码, 将其与用户数据组成数据条带组, 对编码后的数据条带组再次进行纠错和调制的编码, 将再次编码后的数据条带组刻录在光盘上;读取已刻录的数据条带组, 先经过调制和纠错的解码,将再次编码后的数据条带组刻录在光盘上;读取已刻录的数据条带组, 先经过调制和纠错的解码, 当读取到无法读取的错误数据时, 进行冗余恢复码解码, 还原用户数据。</a:t>
                </a:r>
              </a:p>
              <a:p>
                <a:pPr algn="just">
                  <a:lnSpc>
                    <a:spcPct val="150000"/>
                  </a:lnSpc>
                </a:pPr>
                <a:endParaRPr lang="zh-CN" altLang="en-US" sz="1400" dirty="0">
                  <a:solidFill>
                    <a:schemeClr val="bg1"/>
                  </a:solidFill>
                  <a:latin typeface="华文中宋" panose="02010600040101010101" pitchFamily="2" charset="-122"/>
                  <a:ea typeface="华文中宋" panose="02010600040101010101" pitchFamily="2" charset="-122"/>
                </a:endParaRPr>
              </a:p>
            </p:txBody>
          </p:sp>
        </p:grpSp>
        <p:grpSp>
          <p:nvGrpSpPr>
            <p:cNvPr id="67" name="组合 66"/>
            <p:cNvGrpSpPr/>
            <p:nvPr/>
          </p:nvGrpSpPr>
          <p:grpSpPr>
            <a:xfrm>
              <a:off x="4332723" y="4689763"/>
              <a:ext cx="188084" cy="188084"/>
              <a:chOff x="5146118" y="4722367"/>
              <a:chExt cx="188084" cy="188084"/>
            </a:xfrm>
          </p:grpSpPr>
          <p:sp>
            <p:nvSpPr>
              <p:cNvPr id="68" name="椭圆 67"/>
              <p:cNvSpPr/>
              <p:nvPr/>
            </p:nvSpPr>
            <p:spPr>
              <a:xfrm>
                <a:off x="5194687" y="4767432"/>
                <a:ext cx="97955" cy="97955"/>
              </a:xfrm>
              <a:prstGeom prst="ellipse">
                <a:avLst/>
              </a:prstGeom>
              <a:solidFill>
                <a:srgbClr val="304E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5146118" y="4722367"/>
                <a:ext cx="188084" cy="1880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6473889"/>
            <a:ext cx="12192000" cy="384110"/>
            <a:chOff x="0" y="6473889"/>
            <a:chExt cx="12192000" cy="384110"/>
          </a:xfrm>
        </p:grpSpPr>
        <p:sp>
          <p:nvSpPr>
            <p:cNvPr id="3" name="矩形 2"/>
            <p:cNvSpPr/>
            <p:nvPr/>
          </p:nvSpPr>
          <p:spPr>
            <a:xfrm>
              <a:off x="0" y="6539588"/>
              <a:ext cx="12192000" cy="31841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pc="500" dirty="0">
                <a:latin typeface="华文中宋" panose="02010600040101010101" pitchFamily="2" charset="-122"/>
                <a:ea typeface="华文中宋" panose="02010600040101010101" pitchFamily="2" charset="-122"/>
              </a:endParaRPr>
            </a:p>
          </p:txBody>
        </p:sp>
        <p:sp>
          <p:nvSpPr>
            <p:cNvPr id="4" name="文本框 3"/>
            <p:cNvSpPr txBox="1"/>
            <p:nvPr/>
          </p:nvSpPr>
          <p:spPr>
            <a:xfrm>
              <a:off x="0" y="6473889"/>
              <a:ext cx="3708400" cy="369332"/>
            </a:xfrm>
            <a:prstGeom prst="rect">
              <a:avLst/>
            </a:prstGeom>
            <a:noFill/>
          </p:spPr>
          <p:txBody>
            <a:bodyPr wrap="square" rtlCol="0">
              <a:spAutoFit/>
            </a:bodyPr>
            <a:lstStyle/>
            <a:p>
              <a:pPr lvl="0"/>
              <a:r>
                <a:rPr lang="zh-CN" altLang="en-US" dirty="0">
                  <a:solidFill>
                    <a:prstClr val="white"/>
                  </a:solidFill>
                  <a:latin typeface="华文中宋" panose="02010600040101010101" pitchFamily="2" charset="-122"/>
                  <a:ea typeface="华文中宋" panose="02010600040101010101" pitchFamily="2" charset="-122"/>
                </a:rPr>
                <a:t> </a:t>
              </a:r>
              <a:r>
                <a:rPr lang="zh-CN" altLang="en-US" sz="1200" spc="500" dirty="0">
                  <a:solidFill>
                    <a:prstClr val="white"/>
                  </a:solidFill>
                  <a:latin typeface="华文中宋" panose="02010600040101010101" pitchFamily="2" charset="-122"/>
                  <a:ea typeface="华文中宋" panose="02010600040101010101" pitchFamily="2" charset="-122"/>
                </a:rPr>
                <a:t>为天下储人才，为国家图富强</a:t>
              </a:r>
              <a:endParaRPr lang="zh-CN" altLang="en-US" spc="500" dirty="0">
                <a:solidFill>
                  <a:prstClr val="white"/>
                </a:solidFill>
                <a:latin typeface="华文中宋" panose="02010600040101010101" pitchFamily="2" charset="-122"/>
                <a:ea typeface="华文中宋" panose="02010600040101010101" pitchFamily="2" charset="-122"/>
              </a:endParaRPr>
            </a:p>
          </p:txBody>
        </p:sp>
      </p:grpSp>
      <p:grpSp>
        <p:nvGrpSpPr>
          <p:cNvPr id="11" name="组合 10"/>
          <p:cNvGrpSpPr/>
          <p:nvPr/>
        </p:nvGrpSpPr>
        <p:grpSpPr>
          <a:xfrm>
            <a:off x="0" y="-12580"/>
            <a:ext cx="12192000" cy="759434"/>
            <a:chOff x="0" y="127385"/>
            <a:chExt cx="12192000" cy="759434"/>
          </a:xfrm>
        </p:grpSpPr>
        <p:cxnSp>
          <p:nvCxnSpPr>
            <p:cNvPr id="12" name="直接连接符 11"/>
            <p:cNvCxnSpPr/>
            <p:nvPr/>
          </p:nvCxnSpPr>
          <p:spPr>
            <a:xfrm>
              <a:off x="0" y="743712"/>
              <a:ext cx="12192000" cy="0"/>
            </a:xfrm>
            <a:prstGeom prst="line">
              <a:avLst/>
            </a:prstGeom>
            <a:ln>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743712"/>
              <a:ext cx="2407920" cy="0"/>
            </a:xfrm>
            <a:prstGeom prst="line">
              <a:avLst/>
            </a:prstGeom>
            <a:ln w="38100">
              <a:solidFill>
                <a:srgbClr val="2F5597"/>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3" cstate="print">
              <a:clrChange>
                <a:clrFrom>
                  <a:srgbClr val="FEFEFE"/>
                </a:clrFrom>
                <a:clrTo>
                  <a:srgbClr val="FEFEFE">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65134" y="127385"/>
              <a:ext cx="1703627" cy="759434"/>
            </a:xfrm>
            <a:prstGeom prst="rect">
              <a:avLst/>
            </a:prstGeom>
          </p:spPr>
        </p:pic>
      </p:grpSp>
      <p:sp>
        <p:nvSpPr>
          <p:cNvPr id="16" name="文本框 15"/>
          <p:cNvSpPr txBox="1"/>
          <p:nvPr/>
        </p:nvSpPr>
        <p:spPr>
          <a:xfrm>
            <a:off x="-389889" y="167082"/>
            <a:ext cx="3328417" cy="398780"/>
          </a:xfrm>
          <a:prstGeom prst="rect">
            <a:avLst/>
          </a:prstGeom>
          <a:noFill/>
        </p:spPr>
        <p:txBody>
          <a:bodyPr wrap="square" rtlCol="0">
            <a:spAutoFit/>
          </a:bodyPr>
          <a:lstStyle/>
          <a:p>
            <a:pPr algn="ctr"/>
            <a:r>
              <a:rPr lang="zh-CN" altLang="en-US" sz="2000" b="1" spc="550" dirty="0">
                <a:solidFill>
                  <a:srgbClr val="2F5597"/>
                </a:solidFill>
                <a:latin typeface="华文中宋" panose="02010600040101010101" pitchFamily="2" charset="-122"/>
                <a:ea typeface="华文中宋" panose="02010600040101010101" pitchFamily="2" charset="-122"/>
              </a:rPr>
              <a:t>信息的编码</a:t>
            </a:r>
          </a:p>
        </p:txBody>
      </p:sp>
      <p:sp>
        <p:nvSpPr>
          <p:cNvPr id="17" name="矩形: 圆角 16"/>
          <p:cNvSpPr/>
          <p:nvPr/>
        </p:nvSpPr>
        <p:spPr>
          <a:xfrm>
            <a:off x="652780" y="1511300"/>
            <a:ext cx="7380605" cy="4305935"/>
          </a:xfrm>
          <a:prstGeom prst="roundRect">
            <a:avLst>
              <a:gd name="adj" fmla="val 2670"/>
            </a:avLst>
          </a:prstGeom>
          <a:solidFill>
            <a:srgbClr val="F9F9F9"/>
          </a:solidFill>
          <a:ln>
            <a:noFill/>
          </a:ln>
          <a:effectLst>
            <a:outerShdw blurRad="1270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pic>
        <p:nvPicPr>
          <p:cNvPr id="7" name="图片 6" descr="$2B3Z[1}CIO3NEID6)WH$CH"/>
          <p:cNvPicPr>
            <a:picLocks noChangeAspect="1"/>
          </p:cNvPicPr>
          <p:nvPr/>
        </p:nvPicPr>
        <p:blipFill>
          <a:blip r:embed="rId4"/>
          <a:stretch>
            <a:fillRect/>
          </a:stretch>
        </p:blipFill>
        <p:spPr>
          <a:xfrm>
            <a:off x="866775" y="1127125"/>
            <a:ext cx="6952615" cy="5172075"/>
          </a:xfrm>
          <a:prstGeom prst="rect">
            <a:avLst/>
          </a:prstGeom>
        </p:spPr>
      </p:pic>
      <p:pic>
        <p:nvPicPr>
          <p:cNvPr id="9" name="图片 8" descr="3HE0O`SWZALLVG%BXQK6A93"/>
          <p:cNvPicPr>
            <a:picLocks noChangeAspect="1"/>
          </p:cNvPicPr>
          <p:nvPr/>
        </p:nvPicPr>
        <p:blipFill>
          <a:blip r:embed="rId5"/>
          <a:stretch>
            <a:fillRect/>
          </a:stretch>
        </p:blipFill>
        <p:spPr>
          <a:xfrm>
            <a:off x="7769225" y="1331595"/>
            <a:ext cx="3884930" cy="4762500"/>
          </a:xfrm>
          <a:prstGeom prst="rect">
            <a:avLst/>
          </a:prstGeom>
        </p:spPr>
      </p:pic>
      <p:pic>
        <p:nvPicPr>
          <p:cNvPr id="23" name="图片 22" descr="AL$0)__0_2)VL)7CU[K@D]0"/>
          <p:cNvPicPr>
            <a:picLocks noChangeAspect="1"/>
          </p:cNvPicPr>
          <p:nvPr/>
        </p:nvPicPr>
        <p:blipFill>
          <a:blip r:embed="rId6"/>
          <a:stretch>
            <a:fillRect/>
          </a:stretch>
        </p:blipFill>
        <p:spPr>
          <a:xfrm>
            <a:off x="7160895" y="746760"/>
            <a:ext cx="4808220" cy="55435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160" y="6473889"/>
            <a:ext cx="12202160" cy="384110"/>
            <a:chOff x="-10160" y="6473889"/>
            <a:chExt cx="12202160" cy="384110"/>
          </a:xfrm>
        </p:grpSpPr>
        <p:sp>
          <p:nvSpPr>
            <p:cNvPr id="3" name="矩形 2"/>
            <p:cNvSpPr/>
            <p:nvPr/>
          </p:nvSpPr>
          <p:spPr>
            <a:xfrm>
              <a:off x="0" y="6539588"/>
              <a:ext cx="12192000" cy="31841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pc="500" dirty="0">
                <a:latin typeface="华文中宋" panose="02010600040101010101" pitchFamily="2" charset="-122"/>
                <a:ea typeface="华文中宋" panose="02010600040101010101" pitchFamily="2" charset="-122"/>
              </a:endParaRPr>
            </a:p>
          </p:txBody>
        </p:sp>
        <p:sp>
          <p:nvSpPr>
            <p:cNvPr id="4" name="文本框 3"/>
            <p:cNvSpPr txBox="1"/>
            <p:nvPr/>
          </p:nvSpPr>
          <p:spPr>
            <a:xfrm>
              <a:off x="-10160" y="6473889"/>
              <a:ext cx="3708400" cy="369332"/>
            </a:xfrm>
            <a:prstGeom prst="rect">
              <a:avLst/>
            </a:prstGeom>
            <a:noFill/>
          </p:spPr>
          <p:txBody>
            <a:bodyPr wrap="square" rtlCol="0">
              <a:spAutoFit/>
            </a:bodyPr>
            <a:lstStyle/>
            <a:p>
              <a:pPr lvl="0"/>
              <a:r>
                <a:rPr lang="zh-CN" altLang="en-US" dirty="0">
                  <a:solidFill>
                    <a:prstClr val="white"/>
                  </a:solidFill>
                  <a:latin typeface="华文中宋" panose="02010600040101010101" pitchFamily="2" charset="-122"/>
                  <a:ea typeface="华文中宋" panose="02010600040101010101" pitchFamily="2" charset="-122"/>
                </a:rPr>
                <a:t> </a:t>
              </a:r>
              <a:r>
                <a:rPr lang="zh-CN" altLang="en-US" sz="1200" spc="500" dirty="0">
                  <a:solidFill>
                    <a:prstClr val="white"/>
                  </a:solidFill>
                  <a:latin typeface="华文中宋" panose="02010600040101010101" pitchFamily="2" charset="-122"/>
                  <a:ea typeface="华文中宋" panose="02010600040101010101" pitchFamily="2" charset="-122"/>
                </a:rPr>
                <a:t>为天下储人才，为国家图富强</a:t>
              </a:r>
              <a:endParaRPr lang="zh-CN" altLang="en-US" spc="500" dirty="0">
                <a:solidFill>
                  <a:prstClr val="white"/>
                </a:solidFill>
                <a:latin typeface="华文中宋" panose="02010600040101010101" pitchFamily="2" charset="-122"/>
                <a:ea typeface="华文中宋" panose="02010600040101010101" pitchFamily="2" charset="-122"/>
              </a:endParaRPr>
            </a:p>
          </p:txBody>
        </p:sp>
      </p:grpSp>
      <p:grpSp>
        <p:nvGrpSpPr>
          <p:cNvPr id="5" name="组合 4"/>
          <p:cNvGrpSpPr/>
          <p:nvPr/>
        </p:nvGrpSpPr>
        <p:grpSpPr>
          <a:xfrm>
            <a:off x="0" y="-12580"/>
            <a:ext cx="12192000" cy="759434"/>
            <a:chOff x="0" y="127385"/>
            <a:chExt cx="12192000" cy="759434"/>
          </a:xfrm>
        </p:grpSpPr>
        <p:cxnSp>
          <p:nvCxnSpPr>
            <p:cNvPr id="6" name="直接连接符 5"/>
            <p:cNvCxnSpPr/>
            <p:nvPr/>
          </p:nvCxnSpPr>
          <p:spPr>
            <a:xfrm>
              <a:off x="0" y="743712"/>
              <a:ext cx="12192000" cy="0"/>
            </a:xfrm>
            <a:prstGeom prst="line">
              <a:avLst/>
            </a:prstGeom>
            <a:ln>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0" y="743712"/>
              <a:ext cx="2407920" cy="0"/>
            </a:xfrm>
            <a:prstGeom prst="line">
              <a:avLst/>
            </a:prstGeom>
            <a:ln w="38100">
              <a:solidFill>
                <a:srgbClr val="2F5597"/>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cstate="print">
              <a:clrChange>
                <a:clrFrom>
                  <a:srgbClr val="FEFEFE"/>
                </a:clrFrom>
                <a:clrTo>
                  <a:srgbClr val="FEFEFE">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65134" y="127385"/>
              <a:ext cx="1703627" cy="759434"/>
            </a:xfrm>
            <a:prstGeom prst="rect">
              <a:avLst/>
            </a:prstGeom>
          </p:spPr>
        </p:pic>
      </p:grpSp>
      <p:sp>
        <p:nvSpPr>
          <p:cNvPr id="10" name="文本框 9"/>
          <p:cNvSpPr txBox="1"/>
          <p:nvPr/>
        </p:nvSpPr>
        <p:spPr>
          <a:xfrm>
            <a:off x="-389889" y="167082"/>
            <a:ext cx="3328417" cy="398780"/>
          </a:xfrm>
          <a:prstGeom prst="rect">
            <a:avLst/>
          </a:prstGeom>
          <a:noFill/>
        </p:spPr>
        <p:txBody>
          <a:bodyPr wrap="square" rtlCol="0">
            <a:spAutoFit/>
          </a:bodyPr>
          <a:lstStyle/>
          <a:p>
            <a:pPr algn="ctr"/>
            <a:r>
              <a:rPr lang="zh-CN" altLang="en-US" sz="2000" b="1" spc="550" dirty="0">
                <a:solidFill>
                  <a:srgbClr val="2F5597"/>
                </a:solidFill>
                <a:latin typeface="华文中宋" panose="02010600040101010101" pitchFamily="2" charset="-122"/>
                <a:ea typeface="华文中宋" panose="02010600040101010101" pitchFamily="2" charset="-122"/>
              </a:rPr>
              <a:t>信息的编码</a:t>
            </a:r>
          </a:p>
        </p:txBody>
      </p:sp>
      <p:grpSp>
        <p:nvGrpSpPr>
          <p:cNvPr id="40" name="组合 39"/>
          <p:cNvGrpSpPr/>
          <p:nvPr/>
        </p:nvGrpSpPr>
        <p:grpSpPr>
          <a:xfrm rot="19779099">
            <a:off x="-1481797" y="2336683"/>
            <a:ext cx="15155595" cy="2184636"/>
            <a:chOff x="-1481797" y="2723782"/>
            <a:chExt cx="15155595" cy="2184636"/>
          </a:xfrm>
        </p:grpSpPr>
        <p:sp>
          <p:nvSpPr>
            <p:cNvPr id="41" name="矩形 40"/>
            <p:cNvSpPr/>
            <p:nvPr/>
          </p:nvSpPr>
          <p:spPr>
            <a:xfrm rot="732084">
              <a:off x="1675669" y="3982118"/>
              <a:ext cx="11998129" cy="926300"/>
            </a:xfrm>
            <a:prstGeom prst="rect">
              <a:avLst/>
            </a:prstGeom>
            <a:gradFill>
              <a:gsLst>
                <a:gs pos="100000">
                  <a:srgbClr val="2F5597">
                    <a:alpha val="53000"/>
                  </a:srgbClr>
                </a:gs>
                <a:gs pos="50000">
                  <a:srgbClr val="4472C4">
                    <a:alpha val="80000"/>
                  </a:srgbClr>
                </a:gs>
                <a:gs pos="0">
                  <a:srgbClr val="2F5597">
                    <a:alpha val="25000"/>
                  </a:srgb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10600030101010101" charset="-122"/>
                <a:ea typeface="等线" panose="02010600030101010101" charset="-122"/>
              </a:endParaRPr>
            </a:p>
          </p:txBody>
        </p:sp>
        <p:sp>
          <p:nvSpPr>
            <p:cNvPr id="42" name="矩形 41"/>
            <p:cNvSpPr/>
            <p:nvPr/>
          </p:nvSpPr>
          <p:spPr>
            <a:xfrm rot="732084">
              <a:off x="-1481797" y="2723782"/>
              <a:ext cx="11998129" cy="926300"/>
            </a:xfrm>
            <a:prstGeom prst="rect">
              <a:avLst/>
            </a:prstGeom>
            <a:gradFill>
              <a:gsLst>
                <a:gs pos="100000">
                  <a:srgbClr val="2F5597">
                    <a:alpha val="39000"/>
                  </a:srgbClr>
                </a:gs>
                <a:gs pos="50000">
                  <a:srgbClr val="4472C4">
                    <a:alpha val="73000"/>
                  </a:srgbClr>
                </a:gs>
                <a:gs pos="0">
                  <a:srgbClr val="2F5597">
                    <a:alpha val="44000"/>
                  </a:srgb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10600030101010101" charset="-122"/>
                <a:ea typeface="等线" panose="02010600030101010101" charset="-122"/>
              </a:endParaRPr>
            </a:p>
          </p:txBody>
        </p:sp>
      </p:grpSp>
      <p:grpSp>
        <p:nvGrpSpPr>
          <p:cNvPr id="39" name="组合 38"/>
          <p:cNvGrpSpPr/>
          <p:nvPr/>
        </p:nvGrpSpPr>
        <p:grpSpPr>
          <a:xfrm>
            <a:off x="1073628" y="1515604"/>
            <a:ext cx="10129591" cy="3829836"/>
            <a:chOff x="1072203" y="1515604"/>
            <a:chExt cx="10129591" cy="3829836"/>
          </a:xfrm>
        </p:grpSpPr>
        <p:grpSp>
          <p:nvGrpSpPr>
            <p:cNvPr id="24" name="组合 23"/>
            <p:cNvGrpSpPr/>
            <p:nvPr/>
          </p:nvGrpSpPr>
          <p:grpSpPr>
            <a:xfrm>
              <a:off x="1072203" y="1515604"/>
              <a:ext cx="2999983" cy="3826792"/>
              <a:chOff x="1203960" y="1518930"/>
              <a:chExt cx="2999983" cy="3826792"/>
            </a:xfrm>
          </p:grpSpPr>
          <p:grpSp>
            <p:nvGrpSpPr>
              <p:cNvPr id="18" name="组合 17"/>
              <p:cNvGrpSpPr/>
              <p:nvPr/>
            </p:nvGrpSpPr>
            <p:grpSpPr>
              <a:xfrm>
                <a:off x="1203960" y="1518930"/>
                <a:ext cx="2999983" cy="3826792"/>
                <a:chOff x="1029052" y="2222374"/>
                <a:chExt cx="2763524" cy="3327283"/>
              </a:xfrm>
              <a:effectLst>
                <a:outerShdw blurRad="127000" sx="101000" sy="101000" algn="ctr" rotWithShape="0">
                  <a:prstClr val="black">
                    <a:alpha val="15000"/>
                  </a:prstClr>
                </a:outerShdw>
              </a:effectLst>
            </p:grpSpPr>
            <p:grpSp>
              <p:nvGrpSpPr>
                <p:cNvPr id="19" name="组合 18"/>
                <p:cNvGrpSpPr/>
                <p:nvPr/>
              </p:nvGrpSpPr>
              <p:grpSpPr>
                <a:xfrm>
                  <a:off x="1029052" y="2222374"/>
                  <a:ext cx="2763524" cy="3327283"/>
                  <a:chOff x="1015997" y="2084438"/>
                  <a:chExt cx="2763524" cy="3327283"/>
                </a:xfrm>
              </p:grpSpPr>
              <p:sp>
                <p:nvSpPr>
                  <p:cNvPr id="21" name="矩形: 折角 20"/>
                  <p:cNvSpPr/>
                  <p:nvPr/>
                </p:nvSpPr>
                <p:spPr>
                  <a:xfrm>
                    <a:off x="1018621" y="2084439"/>
                    <a:ext cx="2760900" cy="3327282"/>
                  </a:xfrm>
                  <a:prstGeom prst="foldedCorner">
                    <a:avLst/>
                  </a:prstGeom>
                  <a:solidFill>
                    <a:srgbClr val="F9F9F9"/>
                  </a:solidFill>
                  <a:ln>
                    <a:noFill/>
                  </a:ln>
                  <a:effectLst>
                    <a:outerShdw blurRad="546100" sx="110000" sy="11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22" name="矩形 21"/>
                  <p:cNvSpPr/>
                  <p:nvPr/>
                </p:nvSpPr>
                <p:spPr>
                  <a:xfrm>
                    <a:off x="1015997" y="2084438"/>
                    <a:ext cx="2763524" cy="553029"/>
                  </a:xfrm>
                  <a:prstGeom prst="rect">
                    <a:avLst/>
                  </a:prstGeom>
                  <a:gradFill>
                    <a:gsLst>
                      <a:gs pos="25000">
                        <a:schemeClr val="accent1"/>
                      </a:gs>
                      <a:gs pos="100000">
                        <a:srgbClr val="2F559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1387213" y="2324922"/>
                  <a:ext cx="2049825" cy="34672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i="0" u="none" strike="noStrike" kern="1200" cap="none" spc="100" normalizeH="0" noProof="0" dirty="0">
                    <a:ln>
                      <a:noFill/>
                    </a:ln>
                    <a:solidFill>
                      <a:prstClr val="white"/>
                    </a:solidFill>
                    <a:effectLst/>
                    <a:uLnTx/>
                    <a:uFillTx/>
                    <a:latin typeface="华文中宋" panose="02010600040101010101" pitchFamily="2" charset="-122"/>
                    <a:ea typeface="华文中宋" panose="02010600040101010101" pitchFamily="2" charset="-122"/>
                  </a:endParaRPr>
                </a:p>
              </p:txBody>
            </p:sp>
          </p:grpSp>
          <p:sp>
            <p:nvSpPr>
              <p:cNvPr id="23" name="文本框 22"/>
              <p:cNvSpPr txBox="1"/>
              <p:nvPr/>
            </p:nvSpPr>
            <p:spPr>
              <a:xfrm>
                <a:off x="1275715" y="2518420"/>
                <a:ext cx="2745740" cy="1529715"/>
              </a:xfrm>
              <a:prstGeom prst="rect">
                <a:avLst/>
              </a:prstGeom>
              <a:noFill/>
            </p:spPr>
            <p:txBody>
              <a:bodyPr wrap="square" rtlCol="0">
                <a:spAutoFit/>
              </a:bodyPr>
              <a:lstStyle/>
              <a:p>
                <a:pPr algn="just" fontAlgn="auto">
                  <a:lnSpc>
                    <a:spcPct val="130000"/>
                  </a:lnSpc>
                </a:pPr>
                <a:r>
                  <a:rPr lang="zh-CN" dirty="0">
                    <a:solidFill>
                      <a:schemeClr val="bg2">
                        <a:lumMod val="25000"/>
                      </a:schemeClr>
                    </a:solidFill>
                    <a:latin typeface="华文中宋" panose="02010600040101010101" pitchFamily="2" charset="-122"/>
                    <a:ea typeface="华文中宋" panose="02010600040101010101" pitchFamily="2" charset="-122"/>
                  </a:rPr>
                  <a:t>例子：加密技术在电子商务中的应用，如数字签名、数字信封、数字证书、数字摘要、安全交易协议等。</a:t>
                </a:r>
              </a:p>
            </p:txBody>
          </p:sp>
        </p:grpSp>
        <p:grpSp>
          <p:nvGrpSpPr>
            <p:cNvPr id="25" name="组合 24"/>
            <p:cNvGrpSpPr/>
            <p:nvPr/>
          </p:nvGrpSpPr>
          <p:grpSpPr>
            <a:xfrm>
              <a:off x="4596008" y="1517267"/>
              <a:ext cx="2999983" cy="3826792"/>
              <a:chOff x="1203960" y="1518930"/>
              <a:chExt cx="2999983" cy="3826792"/>
            </a:xfrm>
          </p:grpSpPr>
          <p:grpSp>
            <p:nvGrpSpPr>
              <p:cNvPr id="26" name="组合 25"/>
              <p:cNvGrpSpPr/>
              <p:nvPr/>
            </p:nvGrpSpPr>
            <p:grpSpPr>
              <a:xfrm>
                <a:off x="1203960" y="1518930"/>
                <a:ext cx="2999983" cy="3826792"/>
                <a:chOff x="1029052" y="2222374"/>
                <a:chExt cx="2763524" cy="3327283"/>
              </a:xfrm>
              <a:effectLst>
                <a:outerShdw blurRad="127000" sx="101000" sy="101000" algn="ctr" rotWithShape="0">
                  <a:prstClr val="black">
                    <a:alpha val="15000"/>
                  </a:prstClr>
                </a:outerShdw>
              </a:effectLst>
            </p:grpSpPr>
            <p:grpSp>
              <p:nvGrpSpPr>
                <p:cNvPr id="28" name="组合 27"/>
                <p:cNvGrpSpPr/>
                <p:nvPr/>
              </p:nvGrpSpPr>
              <p:grpSpPr>
                <a:xfrm>
                  <a:off x="1029052" y="2222374"/>
                  <a:ext cx="2763524" cy="3327283"/>
                  <a:chOff x="1015997" y="2084438"/>
                  <a:chExt cx="2763524" cy="3327283"/>
                </a:xfrm>
              </p:grpSpPr>
              <p:sp>
                <p:nvSpPr>
                  <p:cNvPr id="30" name="矩形: 折角 29"/>
                  <p:cNvSpPr/>
                  <p:nvPr/>
                </p:nvSpPr>
                <p:spPr>
                  <a:xfrm>
                    <a:off x="1018036" y="2084439"/>
                    <a:ext cx="2760900" cy="3327282"/>
                  </a:xfrm>
                  <a:prstGeom prst="foldedCorner">
                    <a:avLst/>
                  </a:prstGeom>
                  <a:solidFill>
                    <a:srgbClr val="F9F9F9"/>
                  </a:solidFill>
                  <a:ln>
                    <a:noFill/>
                  </a:ln>
                  <a:effectLst>
                    <a:outerShdw blurRad="546100" sx="110000" sy="11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31" name="矩形 30"/>
                  <p:cNvSpPr/>
                  <p:nvPr/>
                </p:nvSpPr>
                <p:spPr>
                  <a:xfrm>
                    <a:off x="1015997" y="2084438"/>
                    <a:ext cx="2763524" cy="553029"/>
                  </a:xfrm>
                  <a:prstGeom prst="rect">
                    <a:avLst/>
                  </a:prstGeom>
                  <a:gradFill>
                    <a:gsLst>
                      <a:gs pos="25000">
                        <a:schemeClr val="accent1"/>
                      </a:gs>
                      <a:gs pos="100000">
                        <a:srgbClr val="2F559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1387213" y="2324922"/>
                  <a:ext cx="2049825" cy="34672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i="0" u="none" strike="noStrike" kern="1200" cap="none" spc="100" normalizeH="0" noProof="0" dirty="0">
                    <a:ln>
                      <a:noFill/>
                    </a:ln>
                    <a:solidFill>
                      <a:prstClr val="white"/>
                    </a:solidFill>
                    <a:effectLst/>
                    <a:uLnTx/>
                    <a:uFillTx/>
                    <a:latin typeface="华文中宋" panose="02010600040101010101" pitchFamily="2" charset="-122"/>
                    <a:ea typeface="华文中宋" panose="02010600040101010101" pitchFamily="2" charset="-122"/>
                  </a:endParaRPr>
                </a:p>
              </p:txBody>
            </p:sp>
          </p:grpSp>
          <p:sp>
            <p:nvSpPr>
              <p:cNvPr id="27" name="文本框 26"/>
              <p:cNvSpPr txBox="1"/>
              <p:nvPr/>
            </p:nvSpPr>
            <p:spPr>
              <a:xfrm>
                <a:off x="1327785" y="2336810"/>
                <a:ext cx="2752090" cy="2609215"/>
              </a:xfrm>
              <a:prstGeom prst="rect">
                <a:avLst/>
              </a:prstGeom>
              <a:noFill/>
            </p:spPr>
            <p:txBody>
              <a:bodyPr wrap="square" rtlCol="0">
                <a:spAutoFit/>
              </a:bodyPr>
              <a:lstStyle/>
              <a:p>
                <a:pPr algn="just" fontAlgn="auto">
                  <a:lnSpc>
                    <a:spcPct val="130000"/>
                  </a:lnSpc>
                </a:pPr>
                <a:r>
                  <a:rPr lang="zh-CN" altLang="en-US" dirty="0">
                    <a:solidFill>
                      <a:schemeClr val="bg2">
                        <a:lumMod val="25000"/>
                      </a:schemeClr>
                    </a:solidFill>
                    <a:latin typeface="华文中宋" panose="02010600040101010101" pitchFamily="2" charset="-122"/>
                    <a:ea typeface="华文中宋" panose="02010600040101010101" pitchFamily="2" charset="-122"/>
                  </a:rPr>
                  <a:t>目的：为了保证数字信息在网络交换过程中具有保密性、完整性、可用性、可鉴别性和不可否认性的性质，我们必须采取必要的数据加密技术对各种重要信息进行加密。</a:t>
                </a:r>
              </a:p>
            </p:txBody>
          </p:sp>
        </p:grpSp>
        <p:grpSp>
          <p:nvGrpSpPr>
            <p:cNvPr id="32" name="组合 31"/>
            <p:cNvGrpSpPr/>
            <p:nvPr/>
          </p:nvGrpSpPr>
          <p:grpSpPr>
            <a:xfrm>
              <a:off x="8031874" y="1518930"/>
              <a:ext cx="3169920" cy="3826510"/>
              <a:chOff x="1118870" y="1518930"/>
              <a:chExt cx="3169920" cy="3826510"/>
            </a:xfrm>
          </p:grpSpPr>
          <p:grpSp>
            <p:nvGrpSpPr>
              <p:cNvPr id="33" name="组合 32"/>
              <p:cNvGrpSpPr/>
              <p:nvPr/>
            </p:nvGrpSpPr>
            <p:grpSpPr>
              <a:xfrm>
                <a:off x="1119505" y="1518930"/>
                <a:ext cx="3168650" cy="3826510"/>
                <a:chOff x="951254" y="2222374"/>
                <a:chExt cx="2918897" cy="3327038"/>
              </a:xfrm>
              <a:effectLst>
                <a:outerShdw blurRad="127000" sx="101000" sy="101000" algn="ctr" rotWithShape="0">
                  <a:prstClr val="black">
                    <a:alpha val="15000"/>
                  </a:prstClr>
                </a:outerShdw>
              </a:effectLst>
            </p:grpSpPr>
            <p:grpSp>
              <p:nvGrpSpPr>
                <p:cNvPr id="35" name="组合 34"/>
                <p:cNvGrpSpPr/>
                <p:nvPr/>
              </p:nvGrpSpPr>
              <p:grpSpPr>
                <a:xfrm>
                  <a:off x="951254" y="2222374"/>
                  <a:ext cx="2918897" cy="3327038"/>
                  <a:chOff x="938199" y="2084438"/>
                  <a:chExt cx="2918897" cy="3327038"/>
                </a:xfrm>
              </p:grpSpPr>
              <p:sp>
                <p:nvSpPr>
                  <p:cNvPr id="37" name="矩形: 折角 36"/>
                  <p:cNvSpPr/>
                  <p:nvPr/>
                </p:nvSpPr>
                <p:spPr>
                  <a:xfrm>
                    <a:off x="938199" y="2084438"/>
                    <a:ext cx="2918897" cy="3327038"/>
                  </a:xfrm>
                  <a:prstGeom prst="foldedCorner">
                    <a:avLst/>
                  </a:prstGeom>
                  <a:solidFill>
                    <a:srgbClr val="F9F9F9"/>
                  </a:solidFill>
                  <a:ln>
                    <a:noFill/>
                  </a:ln>
                  <a:effectLst>
                    <a:outerShdw blurRad="546100" sx="110000" sy="11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38" name="矩形 37"/>
                  <p:cNvSpPr/>
                  <p:nvPr/>
                </p:nvSpPr>
                <p:spPr>
                  <a:xfrm>
                    <a:off x="938784" y="2084438"/>
                    <a:ext cx="2918312" cy="553218"/>
                  </a:xfrm>
                  <a:prstGeom prst="rect">
                    <a:avLst/>
                  </a:prstGeom>
                  <a:gradFill>
                    <a:gsLst>
                      <a:gs pos="25000">
                        <a:schemeClr val="accent1"/>
                      </a:gs>
                      <a:gs pos="100000">
                        <a:srgbClr val="2F559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a:off x="1387213" y="2324922"/>
                  <a:ext cx="2049825" cy="34672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i="0" u="none" strike="noStrike" kern="1200" cap="none" spc="100" normalizeH="0" noProof="0" dirty="0">
                    <a:ln>
                      <a:noFill/>
                    </a:ln>
                    <a:solidFill>
                      <a:prstClr val="white"/>
                    </a:solidFill>
                    <a:effectLst/>
                    <a:uLnTx/>
                    <a:uFillTx/>
                    <a:latin typeface="华文中宋" panose="02010600040101010101" pitchFamily="2" charset="-122"/>
                    <a:ea typeface="华文中宋" panose="02010600040101010101" pitchFamily="2" charset="-122"/>
                  </a:endParaRPr>
                </a:p>
              </p:txBody>
            </p:sp>
          </p:grpSp>
          <p:sp>
            <p:nvSpPr>
              <p:cNvPr id="34" name="文本框 33"/>
              <p:cNvSpPr txBox="1"/>
              <p:nvPr/>
            </p:nvSpPr>
            <p:spPr>
              <a:xfrm>
                <a:off x="1118870" y="2421900"/>
                <a:ext cx="3169920" cy="2609215"/>
              </a:xfrm>
              <a:prstGeom prst="rect">
                <a:avLst/>
              </a:prstGeom>
              <a:noFill/>
            </p:spPr>
            <p:txBody>
              <a:bodyPr wrap="square" rtlCol="0">
                <a:spAutoFit/>
              </a:bodyPr>
              <a:lstStyle/>
              <a:p>
                <a:pPr algn="just" fontAlgn="auto">
                  <a:lnSpc>
                    <a:spcPct val="130000"/>
                  </a:lnSpc>
                </a:pPr>
                <a:r>
                  <a:rPr lang="zh-CN" altLang="en-US" dirty="0">
                    <a:solidFill>
                      <a:schemeClr val="bg2">
                        <a:lumMod val="25000"/>
                      </a:schemeClr>
                    </a:solidFill>
                    <a:latin typeface="华文中宋" panose="02010600040101010101" pitchFamily="2" charset="-122"/>
                    <a:ea typeface="华文中宋" panose="02010600040101010101" pitchFamily="2" charset="-122"/>
                  </a:rPr>
                  <a:t>方法：对称加密和非对称加密</a:t>
                </a:r>
              </a:p>
              <a:p>
                <a:pPr algn="just" fontAlgn="auto">
                  <a:lnSpc>
                    <a:spcPct val="130000"/>
                  </a:lnSpc>
                </a:pPr>
                <a:r>
                  <a:rPr lang="zh-CN" altLang="en-US" dirty="0">
                    <a:solidFill>
                      <a:schemeClr val="bg2">
                        <a:lumMod val="25000"/>
                      </a:schemeClr>
                    </a:solidFill>
                    <a:latin typeface="华文中宋" panose="02010600040101010101" pitchFamily="2" charset="-122"/>
                    <a:ea typeface="华文中宋" panose="02010600040101010101" pitchFamily="2" charset="-122"/>
                  </a:rPr>
                  <a:t>          以及混合加密技术</a:t>
                </a:r>
              </a:p>
              <a:p>
                <a:pPr algn="just" fontAlgn="auto">
                  <a:lnSpc>
                    <a:spcPct val="130000"/>
                  </a:lnSpc>
                </a:pPr>
                <a:r>
                  <a:rPr lang="zh-CN" altLang="en-US" dirty="0">
                    <a:solidFill>
                      <a:schemeClr val="bg2">
                        <a:lumMod val="25000"/>
                      </a:schemeClr>
                    </a:solidFill>
                    <a:latin typeface="华文中宋" panose="02010600040101010101" pitchFamily="2" charset="-122"/>
                    <a:ea typeface="华文中宋" panose="02010600040101010101" pitchFamily="2" charset="-122"/>
                  </a:rPr>
                  <a:t>效果：</a:t>
                </a:r>
                <a:r>
                  <a:rPr lang="en-US" altLang="zh-CN" dirty="0">
                    <a:solidFill>
                      <a:schemeClr val="bg2">
                        <a:lumMod val="25000"/>
                      </a:schemeClr>
                    </a:solidFill>
                    <a:latin typeface="华文中宋" panose="02010600040101010101" pitchFamily="2" charset="-122"/>
                    <a:ea typeface="华文中宋" panose="02010600040101010101" pitchFamily="2" charset="-122"/>
                  </a:rPr>
                  <a:t>实现信息隐蔽，起到保护信息的安全的作用</a:t>
                </a:r>
                <a:r>
                  <a:rPr lang="zh-CN" altLang="en-US" dirty="0">
                    <a:solidFill>
                      <a:schemeClr val="bg2">
                        <a:lumMod val="25000"/>
                      </a:schemeClr>
                    </a:solidFill>
                    <a:latin typeface="华文中宋" panose="02010600040101010101" pitchFamily="2" charset="-122"/>
                    <a:ea typeface="华文中宋" panose="02010600040101010101" pitchFamily="2" charset="-122"/>
                  </a:rPr>
                  <a:t>。但是加密并不能保证信息具有完全的保密性，它只能实现对大部分人保密。</a:t>
                </a:r>
              </a:p>
            </p:txBody>
          </p:sp>
        </p:grpSp>
      </p:grpSp>
      <p:sp>
        <p:nvSpPr>
          <p:cNvPr id="11" name="文本框 10"/>
          <p:cNvSpPr txBox="1"/>
          <p:nvPr/>
        </p:nvSpPr>
        <p:spPr>
          <a:xfrm>
            <a:off x="1744980" y="781685"/>
            <a:ext cx="7978775" cy="583565"/>
          </a:xfrm>
          <a:prstGeom prst="rect">
            <a:avLst/>
          </a:prstGeom>
          <a:noFill/>
        </p:spPr>
        <p:txBody>
          <a:bodyPr wrap="square" rtlCol="0">
            <a:spAutoFit/>
          </a:bodyPr>
          <a:lstStyle/>
          <a:p>
            <a:pPr algn="ctr"/>
            <a:r>
              <a:rPr lang="zh-CN" altLang="en-US" sz="3200">
                <a:solidFill>
                  <a:schemeClr val="accent1"/>
                </a:solidFill>
                <a:effectLst>
                  <a:outerShdw blurRad="38100" dist="25400" dir="5400000" algn="ctr" rotWithShape="0">
                    <a:srgbClr val="6E747A">
                      <a:alpha val="43000"/>
                    </a:srgbClr>
                  </a:outerShdw>
                </a:effectLst>
              </a:rPr>
              <a:t>通过编码对数据进行加密</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160" y="6473889"/>
            <a:ext cx="12202160" cy="384110"/>
            <a:chOff x="-10160" y="6473889"/>
            <a:chExt cx="12202160" cy="384110"/>
          </a:xfrm>
        </p:grpSpPr>
        <p:sp>
          <p:nvSpPr>
            <p:cNvPr id="3" name="矩形 2"/>
            <p:cNvSpPr/>
            <p:nvPr/>
          </p:nvSpPr>
          <p:spPr>
            <a:xfrm>
              <a:off x="0" y="6539588"/>
              <a:ext cx="12192000" cy="31841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pc="500" dirty="0">
                <a:latin typeface="华文中宋" panose="02010600040101010101" pitchFamily="2" charset="-122"/>
                <a:ea typeface="华文中宋" panose="02010600040101010101" pitchFamily="2" charset="-122"/>
              </a:endParaRPr>
            </a:p>
          </p:txBody>
        </p:sp>
        <p:sp>
          <p:nvSpPr>
            <p:cNvPr id="4" name="文本框 3"/>
            <p:cNvSpPr txBox="1"/>
            <p:nvPr/>
          </p:nvSpPr>
          <p:spPr>
            <a:xfrm>
              <a:off x="-10160" y="6473889"/>
              <a:ext cx="3708400" cy="369332"/>
            </a:xfrm>
            <a:prstGeom prst="rect">
              <a:avLst/>
            </a:prstGeom>
            <a:noFill/>
          </p:spPr>
          <p:txBody>
            <a:bodyPr wrap="square" rtlCol="0">
              <a:spAutoFit/>
            </a:bodyPr>
            <a:lstStyle/>
            <a:p>
              <a:pPr lvl="0"/>
              <a:r>
                <a:rPr lang="zh-CN" altLang="en-US" dirty="0">
                  <a:solidFill>
                    <a:prstClr val="white"/>
                  </a:solidFill>
                  <a:latin typeface="华文中宋" panose="02010600040101010101" pitchFamily="2" charset="-122"/>
                  <a:ea typeface="华文中宋" panose="02010600040101010101" pitchFamily="2" charset="-122"/>
                </a:rPr>
                <a:t> </a:t>
              </a:r>
              <a:r>
                <a:rPr lang="zh-CN" altLang="en-US" sz="1200" spc="500" dirty="0">
                  <a:solidFill>
                    <a:prstClr val="white"/>
                  </a:solidFill>
                  <a:latin typeface="华文中宋" panose="02010600040101010101" pitchFamily="2" charset="-122"/>
                  <a:ea typeface="华文中宋" panose="02010600040101010101" pitchFamily="2" charset="-122"/>
                </a:rPr>
                <a:t>为天下储人才，为国家图富强</a:t>
              </a:r>
              <a:endParaRPr lang="zh-CN" altLang="en-US" spc="500" dirty="0">
                <a:solidFill>
                  <a:prstClr val="white"/>
                </a:solidFill>
                <a:latin typeface="华文中宋" panose="02010600040101010101" pitchFamily="2" charset="-122"/>
                <a:ea typeface="华文中宋" panose="02010600040101010101" pitchFamily="2" charset="-122"/>
              </a:endParaRPr>
            </a:p>
          </p:txBody>
        </p:sp>
      </p:grpSp>
      <p:grpSp>
        <p:nvGrpSpPr>
          <p:cNvPr id="11" name="组合 10"/>
          <p:cNvGrpSpPr/>
          <p:nvPr/>
        </p:nvGrpSpPr>
        <p:grpSpPr>
          <a:xfrm>
            <a:off x="0" y="-12580"/>
            <a:ext cx="12192000" cy="759434"/>
            <a:chOff x="0" y="127385"/>
            <a:chExt cx="12192000" cy="759434"/>
          </a:xfrm>
        </p:grpSpPr>
        <p:cxnSp>
          <p:nvCxnSpPr>
            <p:cNvPr id="12" name="直接连接符 11"/>
            <p:cNvCxnSpPr/>
            <p:nvPr/>
          </p:nvCxnSpPr>
          <p:spPr>
            <a:xfrm>
              <a:off x="0" y="743712"/>
              <a:ext cx="12192000" cy="0"/>
            </a:xfrm>
            <a:prstGeom prst="line">
              <a:avLst/>
            </a:prstGeom>
            <a:ln>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743712"/>
              <a:ext cx="2407920" cy="0"/>
            </a:xfrm>
            <a:prstGeom prst="line">
              <a:avLst/>
            </a:prstGeom>
            <a:ln w="38100">
              <a:solidFill>
                <a:srgbClr val="2F5597"/>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3" cstate="print">
              <a:clrChange>
                <a:clrFrom>
                  <a:srgbClr val="FEFEFE"/>
                </a:clrFrom>
                <a:clrTo>
                  <a:srgbClr val="FEFEFE">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65134" y="127385"/>
              <a:ext cx="1703627" cy="759434"/>
            </a:xfrm>
            <a:prstGeom prst="rect">
              <a:avLst/>
            </a:prstGeom>
          </p:spPr>
        </p:pic>
      </p:grpSp>
      <p:sp>
        <p:nvSpPr>
          <p:cNvPr id="16" name="文本框 15"/>
          <p:cNvSpPr txBox="1"/>
          <p:nvPr/>
        </p:nvSpPr>
        <p:spPr>
          <a:xfrm>
            <a:off x="-389889" y="167082"/>
            <a:ext cx="3328417" cy="398780"/>
          </a:xfrm>
          <a:prstGeom prst="rect">
            <a:avLst/>
          </a:prstGeom>
          <a:noFill/>
        </p:spPr>
        <p:txBody>
          <a:bodyPr wrap="square" rtlCol="0">
            <a:spAutoFit/>
          </a:bodyPr>
          <a:lstStyle/>
          <a:p>
            <a:pPr algn="ctr"/>
            <a:r>
              <a:rPr lang="zh-CN" altLang="en-US" sz="2000" b="1" spc="550" dirty="0">
                <a:solidFill>
                  <a:srgbClr val="2F5597"/>
                </a:solidFill>
                <a:latin typeface="华文中宋" panose="02010600040101010101" pitchFamily="2" charset="-122"/>
                <a:ea typeface="华文中宋" panose="02010600040101010101" pitchFamily="2" charset="-122"/>
              </a:rPr>
              <a:t>信息的编码</a:t>
            </a:r>
          </a:p>
        </p:txBody>
      </p:sp>
      <p:sp>
        <p:nvSpPr>
          <p:cNvPr id="5" name="矩形 4"/>
          <p:cNvSpPr/>
          <p:nvPr/>
        </p:nvSpPr>
        <p:spPr>
          <a:xfrm>
            <a:off x="7418070" y="1324484"/>
            <a:ext cx="3326130" cy="4209032"/>
          </a:xfrm>
          <a:prstGeom prst="rect">
            <a:avLst/>
          </a:prstGeom>
          <a:gradFill>
            <a:gsLst>
              <a:gs pos="21000">
                <a:srgbClr val="2F5392"/>
              </a:gs>
              <a:gs pos="100000">
                <a:schemeClr val="accent1">
                  <a:lumMod val="60000"/>
                  <a:lumOff val="4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20567075">
            <a:off x="7418070" y="1324483"/>
            <a:ext cx="3326130" cy="4209032"/>
          </a:xfrm>
          <a:prstGeom prst="rect">
            <a:avLst/>
          </a:prstGeom>
          <a:solidFill>
            <a:schemeClr val="bg1"/>
          </a:solidFill>
          <a:ln>
            <a:solidFill>
              <a:schemeClr val="bg2">
                <a:lumMod val="75000"/>
              </a:schemeClr>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838835" y="1477010"/>
            <a:ext cx="2644140" cy="460375"/>
          </a:xfrm>
          <a:prstGeom prst="rect">
            <a:avLst/>
          </a:prstGeom>
          <a:noFill/>
        </p:spPr>
        <p:txBody>
          <a:bodyPr wrap="square" rtlCol="0">
            <a:spAutoFit/>
          </a:bodyPr>
          <a:lstStyle/>
          <a:p>
            <a:pPr algn="l"/>
            <a:r>
              <a:rPr lang="zh-CN" altLang="en-US" sz="2400" b="1" spc="800" dirty="0">
                <a:solidFill>
                  <a:srgbClr val="2F5597"/>
                </a:solidFill>
                <a:uFillTx/>
                <a:latin typeface="华文中宋" panose="02010600040101010101" pitchFamily="2" charset="-122"/>
                <a:ea typeface="华文中宋" panose="02010600040101010101" pitchFamily="2" charset="-122"/>
              </a:rPr>
              <a:t>信息的加密</a:t>
            </a:r>
          </a:p>
        </p:txBody>
      </p:sp>
      <p:sp>
        <p:nvSpPr>
          <p:cNvPr id="7" name="矩形 6"/>
          <p:cNvSpPr/>
          <p:nvPr/>
        </p:nvSpPr>
        <p:spPr>
          <a:xfrm>
            <a:off x="3594217" y="1602155"/>
            <a:ext cx="1297823" cy="45719"/>
          </a:xfrm>
          <a:prstGeom prst="rect">
            <a:avLst/>
          </a:prstGeom>
          <a:gradFill>
            <a:gsLst>
              <a:gs pos="21000">
                <a:srgbClr val="2F5392"/>
              </a:gs>
              <a:gs pos="88000">
                <a:srgbClr val="FFFFFF"/>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594217" y="1773743"/>
            <a:ext cx="2910021" cy="45719"/>
          </a:xfrm>
          <a:prstGeom prst="rect">
            <a:avLst/>
          </a:prstGeom>
          <a:gradFill>
            <a:gsLst>
              <a:gs pos="21000">
                <a:srgbClr val="2F5392"/>
              </a:gs>
              <a:gs pos="88000">
                <a:srgbClr val="FFFFFF"/>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flipH="1">
            <a:off x="2938527" y="5551416"/>
            <a:ext cx="3107367" cy="45720"/>
          </a:xfrm>
          <a:prstGeom prst="rect">
            <a:avLst/>
          </a:prstGeom>
          <a:gradFill>
            <a:gsLst>
              <a:gs pos="21000">
                <a:srgbClr val="2F5392"/>
              </a:gs>
              <a:gs pos="88000">
                <a:srgbClr val="FFFFFF"/>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flipH="1">
            <a:off x="389028" y="5366363"/>
            <a:ext cx="5656867" cy="45719"/>
          </a:xfrm>
          <a:prstGeom prst="rect">
            <a:avLst/>
          </a:prstGeom>
          <a:gradFill>
            <a:gsLst>
              <a:gs pos="21000">
                <a:srgbClr val="2F5392"/>
              </a:gs>
              <a:gs pos="88000">
                <a:srgbClr val="FFFFFF"/>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GKFFQDPWCBFS3DELRASPE3W"/>
          <p:cNvPicPr>
            <a:picLocks noChangeAspect="1"/>
          </p:cNvPicPr>
          <p:nvPr/>
        </p:nvPicPr>
        <p:blipFill>
          <a:blip r:embed="rId4"/>
          <a:stretch>
            <a:fillRect/>
          </a:stretch>
        </p:blipFill>
        <p:spPr>
          <a:xfrm>
            <a:off x="389255" y="2023110"/>
            <a:ext cx="6270625" cy="3257550"/>
          </a:xfrm>
          <a:prstGeom prst="rect">
            <a:avLst/>
          </a:prstGeom>
        </p:spPr>
      </p:pic>
      <p:pic>
        <p:nvPicPr>
          <p:cNvPr id="10" name="图片 9" descr="Z~S(}S3YA4`T[`MJYZ~1B44"/>
          <p:cNvPicPr>
            <a:picLocks noChangeAspect="1"/>
          </p:cNvPicPr>
          <p:nvPr/>
        </p:nvPicPr>
        <p:blipFill>
          <a:blip r:embed="rId5"/>
          <a:stretch>
            <a:fillRect/>
          </a:stretch>
        </p:blipFill>
        <p:spPr>
          <a:xfrm rot="20580000">
            <a:off x="7470140" y="1824355"/>
            <a:ext cx="3202940" cy="29832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 y="0"/>
            <a:ext cx="12192000" cy="6858000"/>
          </a:xfrm>
          <a:prstGeom prst="rect">
            <a:avLst/>
          </a:prstGeom>
          <a:gradFill>
            <a:gsLst>
              <a:gs pos="0">
                <a:schemeClr val="accent1">
                  <a:lumMod val="75000"/>
                  <a:alpha val="64000"/>
                </a:schemeClr>
              </a:gs>
              <a:gs pos="81000">
                <a:schemeClr val="tx2">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332095" y="1337945"/>
            <a:ext cx="1527810" cy="1527810"/>
            <a:chOff x="5332117" y="1561712"/>
            <a:chExt cx="1527764" cy="1527764"/>
          </a:xfrm>
        </p:grpSpPr>
        <p:sp>
          <p:nvSpPr>
            <p:cNvPr id="14" name="椭圆 13"/>
            <p:cNvSpPr/>
            <p:nvPr/>
          </p:nvSpPr>
          <p:spPr>
            <a:xfrm>
              <a:off x="5332117" y="1561712"/>
              <a:ext cx="1527764" cy="1527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book-closed-with-a-bookmark_21046"/>
            <p:cNvSpPr>
              <a:spLocks noChangeAspect="1"/>
            </p:cNvSpPr>
            <p:nvPr/>
          </p:nvSpPr>
          <p:spPr bwMode="auto">
            <a:xfrm>
              <a:off x="5677125" y="1940874"/>
              <a:ext cx="837743" cy="842966"/>
            </a:xfrm>
            <a:custGeom>
              <a:avLst/>
              <a:gdLst>
                <a:gd name="connsiteX0" fmla="*/ 71397 w 599947"/>
                <a:gd name="connsiteY0" fmla="*/ 336103 h 603687"/>
                <a:gd name="connsiteX1" fmla="*/ 299914 w 599947"/>
                <a:gd name="connsiteY1" fmla="*/ 451272 h 603687"/>
                <a:gd name="connsiteX2" fmla="*/ 528432 w 599947"/>
                <a:gd name="connsiteY2" fmla="*/ 336103 h 603687"/>
                <a:gd name="connsiteX3" fmla="*/ 599947 w 599947"/>
                <a:gd name="connsiteY3" fmla="*/ 431289 h 603687"/>
                <a:gd name="connsiteX4" fmla="*/ 299914 w 599947"/>
                <a:gd name="connsiteY4" fmla="*/ 603687 h 603687"/>
                <a:gd name="connsiteX5" fmla="*/ 0 w 599947"/>
                <a:gd name="connsiteY5" fmla="*/ 431289 h 603687"/>
                <a:gd name="connsiteX6" fmla="*/ 175572 w 599947"/>
                <a:gd name="connsiteY6" fmla="*/ 181494 h 603687"/>
                <a:gd name="connsiteX7" fmla="*/ 299879 w 599947"/>
                <a:gd name="connsiteY7" fmla="*/ 238829 h 603687"/>
                <a:gd name="connsiteX8" fmla="*/ 424187 w 599947"/>
                <a:gd name="connsiteY8" fmla="*/ 181494 h 603687"/>
                <a:gd name="connsiteX9" fmla="*/ 507295 w 599947"/>
                <a:gd name="connsiteY9" fmla="*/ 292263 h 603687"/>
                <a:gd name="connsiteX10" fmla="*/ 299879 w 599947"/>
                <a:gd name="connsiteY10" fmla="*/ 396648 h 603687"/>
                <a:gd name="connsiteX11" fmla="*/ 92582 w 599947"/>
                <a:gd name="connsiteY11" fmla="*/ 292263 h 603687"/>
                <a:gd name="connsiteX12" fmla="*/ 299903 w 599947"/>
                <a:gd name="connsiteY12" fmla="*/ 0 h 603687"/>
                <a:gd name="connsiteX13" fmla="*/ 403846 w 599947"/>
                <a:gd name="connsiteY13" fmla="*/ 138571 h 603687"/>
                <a:gd name="connsiteX14" fmla="*/ 299903 w 599947"/>
                <a:gd name="connsiteY14" fmla="*/ 186575 h 603687"/>
                <a:gd name="connsiteX15" fmla="*/ 195960 w 599947"/>
                <a:gd name="connsiteY15" fmla="*/ 138571 h 60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9947" h="603687">
                  <a:moveTo>
                    <a:pt x="71397" y="336103"/>
                  </a:moveTo>
                  <a:lnTo>
                    <a:pt x="299914" y="451272"/>
                  </a:lnTo>
                  <a:lnTo>
                    <a:pt x="528432" y="336103"/>
                  </a:lnTo>
                  <a:lnTo>
                    <a:pt x="599947" y="431289"/>
                  </a:lnTo>
                  <a:lnTo>
                    <a:pt x="299914" y="603687"/>
                  </a:lnTo>
                  <a:lnTo>
                    <a:pt x="0" y="431289"/>
                  </a:lnTo>
                  <a:close/>
                  <a:moveTo>
                    <a:pt x="175572" y="181494"/>
                  </a:moveTo>
                  <a:lnTo>
                    <a:pt x="299879" y="238829"/>
                  </a:lnTo>
                  <a:lnTo>
                    <a:pt x="424187" y="181494"/>
                  </a:lnTo>
                  <a:lnTo>
                    <a:pt x="507295" y="292263"/>
                  </a:lnTo>
                  <a:lnTo>
                    <a:pt x="299879" y="396648"/>
                  </a:lnTo>
                  <a:lnTo>
                    <a:pt x="92582" y="292263"/>
                  </a:lnTo>
                  <a:close/>
                  <a:moveTo>
                    <a:pt x="299903" y="0"/>
                  </a:moveTo>
                  <a:lnTo>
                    <a:pt x="403846" y="138571"/>
                  </a:lnTo>
                  <a:lnTo>
                    <a:pt x="299903" y="186575"/>
                  </a:lnTo>
                  <a:lnTo>
                    <a:pt x="195960" y="138571"/>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 name="文本框 1"/>
          <p:cNvSpPr txBox="1"/>
          <p:nvPr/>
        </p:nvSpPr>
        <p:spPr>
          <a:xfrm>
            <a:off x="3273487" y="3284360"/>
            <a:ext cx="5823860" cy="707886"/>
          </a:xfrm>
          <a:prstGeom prst="rect">
            <a:avLst/>
          </a:prstGeom>
          <a:noFill/>
        </p:spPr>
        <p:txBody>
          <a:bodyPr wrap="square" rtlCol="0">
            <a:spAutoFit/>
          </a:bodyPr>
          <a:lstStyle/>
          <a:p>
            <a:r>
              <a:rPr lang="zh-CN" altLang="en-US" sz="4000" b="1" dirty="0">
                <a:solidFill>
                  <a:srgbClr val="FFFFFF"/>
                </a:solidFill>
                <a:latin typeface="黑体" panose="02010609060101010101" charset="-122"/>
                <a:ea typeface="黑体" panose="02010609060101010101" charset="-122"/>
              </a:rPr>
              <a:t>信息的结构、含义与效用</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5602"/>
            <a:ext cx="12192000" cy="759434"/>
            <a:chOff x="0" y="127385"/>
            <a:chExt cx="12192000" cy="759434"/>
          </a:xfrm>
        </p:grpSpPr>
        <p:cxnSp>
          <p:nvCxnSpPr>
            <p:cNvPr id="3" name="直接连接符 2"/>
            <p:cNvCxnSpPr/>
            <p:nvPr/>
          </p:nvCxnSpPr>
          <p:spPr>
            <a:xfrm>
              <a:off x="0" y="743712"/>
              <a:ext cx="12192000" cy="0"/>
            </a:xfrm>
            <a:prstGeom prst="line">
              <a:avLst/>
            </a:prstGeom>
            <a:ln>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0" y="743712"/>
              <a:ext cx="2407920" cy="0"/>
            </a:xfrm>
            <a:prstGeom prst="line">
              <a:avLst/>
            </a:prstGeom>
            <a:ln w="38100">
              <a:solidFill>
                <a:srgbClr val="2F5597"/>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cstate="print">
              <a:clrChange>
                <a:clrFrom>
                  <a:srgbClr val="FEFEFE"/>
                </a:clrFrom>
                <a:clrTo>
                  <a:srgbClr val="FEFEFE">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65134" y="127385"/>
              <a:ext cx="1703627" cy="759434"/>
            </a:xfrm>
            <a:prstGeom prst="rect">
              <a:avLst/>
            </a:prstGeom>
          </p:spPr>
        </p:pic>
        <p:sp>
          <p:nvSpPr>
            <p:cNvPr id="7" name="文本框 6"/>
            <p:cNvSpPr txBox="1"/>
            <p:nvPr/>
          </p:nvSpPr>
          <p:spPr>
            <a:xfrm>
              <a:off x="2052320" y="458377"/>
              <a:ext cx="4043680" cy="261610"/>
            </a:xfrm>
            <a:prstGeom prst="rect">
              <a:avLst/>
            </a:prstGeom>
            <a:noFill/>
          </p:spPr>
          <p:txBody>
            <a:bodyPr wrap="square" rtlCol="0">
              <a:spAutoFit/>
            </a:bodyPr>
            <a:lstStyle/>
            <a:p>
              <a:pPr algn="ctr"/>
              <a:endParaRPr lang="zh-CN" altLang="en-US" sz="1050" spc="100" dirty="0">
                <a:solidFill>
                  <a:srgbClr val="2F5597">
                    <a:alpha val="80000"/>
                  </a:srgbClr>
                </a:solidFill>
                <a:latin typeface="华文中宋" panose="02010600040101010101" pitchFamily="2" charset="-122"/>
                <a:ea typeface="华文中宋" panose="02010600040101010101" pitchFamily="2" charset="-122"/>
              </a:endParaRPr>
            </a:p>
          </p:txBody>
        </p:sp>
      </p:grpSp>
      <p:grpSp>
        <p:nvGrpSpPr>
          <p:cNvPr id="12" name="组合 11"/>
          <p:cNvGrpSpPr/>
          <p:nvPr/>
        </p:nvGrpSpPr>
        <p:grpSpPr>
          <a:xfrm>
            <a:off x="0" y="6473889"/>
            <a:ext cx="12192000" cy="384110"/>
            <a:chOff x="0" y="6473889"/>
            <a:chExt cx="12192000" cy="384110"/>
          </a:xfrm>
        </p:grpSpPr>
        <p:sp>
          <p:nvSpPr>
            <p:cNvPr id="2" name="矩形 1"/>
            <p:cNvSpPr/>
            <p:nvPr/>
          </p:nvSpPr>
          <p:spPr>
            <a:xfrm>
              <a:off x="0" y="6539588"/>
              <a:ext cx="12192000" cy="31841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pc="500" dirty="0">
                <a:latin typeface="华文中宋" panose="02010600040101010101" pitchFamily="2" charset="-122"/>
                <a:ea typeface="华文中宋" panose="02010600040101010101" pitchFamily="2" charset="-122"/>
              </a:endParaRPr>
            </a:p>
          </p:txBody>
        </p:sp>
        <p:sp>
          <p:nvSpPr>
            <p:cNvPr id="10" name="文本框 9"/>
            <p:cNvSpPr txBox="1"/>
            <p:nvPr/>
          </p:nvSpPr>
          <p:spPr>
            <a:xfrm>
              <a:off x="0" y="6473889"/>
              <a:ext cx="3708400" cy="369332"/>
            </a:xfrm>
            <a:prstGeom prst="rect">
              <a:avLst/>
            </a:prstGeom>
            <a:noFill/>
          </p:spPr>
          <p:txBody>
            <a:bodyPr wrap="square" rtlCol="0">
              <a:spAutoFit/>
            </a:bodyPr>
            <a:lstStyle/>
            <a:p>
              <a:pPr lvl="0"/>
              <a:r>
                <a:rPr lang="zh-CN" altLang="en-US" dirty="0">
                  <a:solidFill>
                    <a:prstClr val="white"/>
                  </a:solidFill>
                  <a:latin typeface="华文中宋" panose="02010600040101010101" pitchFamily="2" charset="-122"/>
                  <a:ea typeface="华文中宋" panose="02010600040101010101" pitchFamily="2" charset="-122"/>
                </a:rPr>
                <a:t> </a:t>
              </a:r>
              <a:r>
                <a:rPr lang="zh-CN" altLang="en-US" sz="1200" spc="500" dirty="0">
                  <a:solidFill>
                    <a:prstClr val="white"/>
                  </a:solidFill>
                  <a:latin typeface="华文中宋" panose="02010600040101010101" pitchFamily="2" charset="-122"/>
                  <a:ea typeface="华文中宋" panose="02010600040101010101" pitchFamily="2" charset="-122"/>
                </a:rPr>
                <a:t>为天下储人才，为国家图富强</a:t>
              </a:r>
              <a:endParaRPr lang="zh-CN" altLang="en-US" spc="500" dirty="0">
                <a:solidFill>
                  <a:prstClr val="white"/>
                </a:solidFill>
                <a:latin typeface="华文中宋" panose="02010600040101010101" pitchFamily="2" charset="-122"/>
                <a:ea typeface="华文中宋" panose="02010600040101010101" pitchFamily="2" charset="-122"/>
              </a:endParaRPr>
            </a:p>
          </p:txBody>
        </p:sp>
      </p:grpSp>
      <p:grpSp>
        <p:nvGrpSpPr>
          <p:cNvPr id="16" name="组合 15"/>
          <p:cNvGrpSpPr/>
          <p:nvPr/>
        </p:nvGrpSpPr>
        <p:grpSpPr>
          <a:xfrm>
            <a:off x="1475740" y="1043006"/>
            <a:ext cx="4196080" cy="1881645"/>
            <a:chOff x="1304799" y="1047761"/>
            <a:chExt cx="4196080" cy="1881645"/>
          </a:xfrm>
        </p:grpSpPr>
        <p:sp>
          <p:nvSpPr>
            <p:cNvPr id="11" name="泪滴形 10"/>
            <p:cNvSpPr/>
            <p:nvPr/>
          </p:nvSpPr>
          <p:spPr>
            <a:xfrm flipH="1">
              <a:off x="1407160" y="1473201"/>
              <a:ext cx="518160" cy="518160"/>
            </a:xfrm>
            <a:prstGeom prst="teardrop">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587198" y="1047761"/>
              <a:ext cx="2194560" cy="398780"/>
            </a:xfrm>
            <a:prstGeom prst="rect">
              <a:avLst/>
            </a:prstGeom>
            <a:noFill/>
          </p:spPr>
          <p:txBody>
            <a:bodyPr wrap="square" rtlCol="0">
              <a:spAutoFit/>
            </a:bodyPr>
            <a:lstStyle/>
            <a:p>
              <a:endParaRPr lang="zh-CN" altLang="en-US" sz="2000" spc="100" dirty="0">
                <a:solidFill>
                  <a:srgbClr val="2F5597"/>
                </a:solidFill>
                <a:latin typeface="华文中宋" panose="02010600040101010101" pitchFamily="2" charset="-122"/>
                <a:ea typeface="华文中宋" panose="02010600040101010101" pitchFamily="2" charset="-122"/>
              </a:endParaRPr>
            </a:p>
          </p:txBody>
        </p:sp>
        <p:sp>
          <p:nvSpPr>
            <p:cNvPr id="14" name="矩形 13"/>
            <p:cNvSpPr/>
            <p:nvPr/>
          </p:nvSpPr>
          <p:spPr>
            <a:xfrm>
              <a:off x="1412240" y="2235200"/>
              <a:ext cx="1026160" cy="4571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304799" y="2512176"/>
              <a:ext cx="4196080" cy="417230"/>
            </a:xfrm>
            <a:prstGeom prst="rect">
              <a:avLst/>
            </a:prstGeom>
            <a:noFill/>
          </p:spPr>
          <p:txBody>
            <a:bodyPr wrap="square" rtlCol="0">
              <a:spAutoFit/>
            </a:bodyPr>
            <a:lstStyle/>
            <a:p>
              <a:pPr algn="just">
                <a:lnSpc>
                  <a:spcPct val="130000"/>
                </a:lnSpc>
              </a:pPr>
              <a:endParaRPr dirty="0">
                <a:solidFill>
                  <a:schemeClr val="bg2">
                    <a:lumMod val="25000"/>
                  </a:schemeClr>
                </a:solidFill>
                <a:latin typeface="华文中宋" panose="02010600040101010101" pitchFamily="2" charset="-122"/>
                <a:ea typeface="华文中宋" panose="02010600040101010101" pitchFamily="2" charset="-122"/>
              </a:endParaRPr>
            </a:p>
          </p:txBody>
        </p:sp>
      </p:grpSp>
      <p:grpSp>
        <p:nvGrpSpPr>
          <p:cNvPr id="17" name="组合 16"/>
          <p:cNvGrpSpPr/>
          <p:nvPr/>
        </p:nvGrpSpPr>
        <p:grpSpPr>
          <a:xfrm>
            <a:off x="6944361" y="1892072"/>
            <a:ext cx="4196080" cy="1435885"/>
            <a:chOff x="1304799" y="1473201"/>
            <a:chExt cx="4196080" cy="1435885"/>
          </a:xfrm>
        </p:grpSpPr>
        <p:sp>
          <p:nvSpPr>
            <p:cNvPr id="18" name="泪滴形 17"/>
            <p:cNvSpPr/>
            <p:nvPr/>
          </p:nvSpPr>
          <p:spPr>
            <a:xfrm flipH="1">
              <a:off x="1407160" y="1473201"/>
              <a:ext cx="518160" cy="518160"/>
            </a:xfrm>
            <a:prstGeom prst="teardrop">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706050" y="1541593"/>
              <a:ext cx="2194560" cy="398780"/>
            </a:xfrm>
            <a:prstGeom prst="rect">
              <a:avLst/>
            </a:prstGeom>
            <a:noFill/>
          </p:spPr>
          <p:txBody>
            <a:bodyPr wrap="square" rtlCol="0">
              <a:spAutoFit/>
            </a:bodyPr>
            <a:lstStyle/>
            <a:p>
              <a:endParaRPr lang="zh-CN" altLang="en-US" sz="2000" spc="100" dirty="0">
                <a:solidFill>
                  <a:srgbClr val="2F5597"/>
                </a:solidFill>
                <a:latin typeface="华文中宋" panose="02010600040101010101" pitchFamily="2" charset="-122"/>
                <a:ea typeface="华文中宋" panose="02010600040101010101" pitchFamily="2" charset="-122"/>
              </a:endParaRPr>
            </a:p>
          </p:txBody>
        </p:sp>
        <p:sp>
          <p:nvSpPr>
            <p:cNvPr id="20" name="矩形 19"/>
            <p:cNvSpPr/>
            <p:nvPr/>
          </p:nvSpPr>
          <p:spPr>
            <a:xfrm>
              <a:off x="1412240" y="2235200"/>
              <a:ext cx="1026160" cy="4571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304799" y="2491856"/>
              <a:ext cx="4196080" cy="417230"/>
            </a:xfrm>
            <a:prstGeom prst="rect">
              <a:avLst/>
            </a:prstGeom>
            <a:noFill/>
          </p:spPr>
          <p:txBody>
            <a:bodyPr wrap="square" rtlCol="0">
              <a:spAutoFit/>
            </a:bodyPr>
            <a:lstStyle/>
            <a:p>
              <a:pPr algn="just">
                <a:lnSpc>
                  <a:spcPct val="130000"/>
                </a:lnSpc>
              </a:pPr>
              <a:endParaRPr dirty="0">
                <a:solidFill>
                  <a:schemeClr val="bg2">
                    <a:lumMod val="25000"/>
                  </a:schemeClr>
                </a:solidFill>
                <a:latin typeface="华文中宋" panose="02010600040101010101" pitchFamily="2" charset="-122"/>
                <a:ea typeface="华文中宋" panose="02010600040101010101" pitchFamily="2" charset="-122"/>
              </a:endParaRPr>
            </a:p>
          </p:txBody>
        </p:sp>
      </p:grpSp>
      <p:cxnSp>
        <p:nvCxnSpPr>
          <p:cNvPr id="23" name="直接连接符 22"/>
          <p:cNvCxnSpPr/>
          <p:nvPr/>
        </p:nvCxnSpPr>
        <p:spPr>
          <a:xfrm>
            <a:off x="6096000" y="1804401"/>
            <a:ext cx="0" cy="3539759"/>
          </a:xfrm>
          <a:prstGeom prst="line">
            <a:avLst/>
          </a:prstGeom>
          <a:ln>
            <a:solidFill>
              <a:srgbClr val="2F5597">
                <a:alpha val="50000"/>
              </a:srgb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758272" y="1619685"/>
            <a:ext cx="2423601" cy="861774"/>
          </a:xfrm>
          <a:prstGeom prst="rect">
            <a:avLst/>
          </a:prstGeom>
          <a:noFill/>
        </p:spPr>
        <p:txBody>
          <a:bodyPr wrap="square" rtlCol="0">
            <a:spAutoFit/>
          </a:bodyPr>
          <a:lstStyle/>
          <a:p>
            <a:r>
              <a:rPr lang="zh-CN" altLang="en-US" sz="3200" dirty="0">
                <a:latin typeface="黑体" panose="02010609060101010101" charset="-122"/>
                <a:ea typeface="黑体" panose="02010609060101010101" charset="-122"/>
              </a:rPr>
              <a:t>信息的形式</a:t>
            </a:r>
          </a:p>
          <a:p>
            <a:endParaRPr lang="zh-CN" altLang="en-US" dirty="0"/>
          </a:p>
        </p:txBody>
      </p:sp>
      <p:sp>
        <p:nvSpPr>
          <p:cNvPr id="24" name="文本框 23"/>
          <p:cNvSpPr txBox="1"/>
          <p:nvPr/>
        </p:nvSpPr>
        <p:spPr>
          <a:xfrm>
            <a:off x="2741689" y="2450376"/>
            <a:ext cx="2625719" cy="2842958"/>
          </a:xfrm>
          <a:prstGeom prst="rect">
            <a:avLst/>
          </a:prstGeom>
          <a:noFill/>
        </p:spPr>
        <p:txBody>
          <a:bodyPr wrap="square" rtlCol="0">
            <a:spAutoFit/>
          </a:bodyPr>
          <a:lstStyle/>
          <a:p>
            <a:pPr algn="just">
              <a:lnSpc>
                <a:spcPct val="107000"/>
              </a:lnSpc>
              <a:spcAft>
                <a:spcPts val="800"/>
              </a:spcAft>
            </a:pPr>
            <a:r>
              <a:rPr lang="zh-CN" altLang="zh-CN" sz="2400" kern="100" dirty="0">
                <a:effectLst/>
                <a:latin typeface="Calibri" panose="020F0502020204030204" pitchFamily="34" charset="0"/>
                <a:ea typeface="宋体" panose="02010600030101010101" pitchFamily="2" charset="-122"/>
                <a:cs typeface="Arial" panose="020B0604020202020204" pitchFamily="34" charset="0"/>
              </a:rPr>
              <a:t>信息的形式主要由发送者根据信息数据的随机性根据实际需要（如压缩、纠错和加密等）通过编码确定</a:t>
            </a:r>
          </a:p>
          <a:p>
            <a:endParaRPr lang="zh-CN" altLang="en-US" dirty="0"/>
          </a:p>
        </p:txBody>
      </p:sp>
      <p:sp>
        <p:nvSpPr>
          <p:cNvPr id="25" name="文本框 24"/>
          <p:cNvSpPr txBox="1"/>
          <p:nvPr/>
        </p:nvSpPr>
        <p:spPr>
          <a:xfrm>
            <a:off x="7388197" y="3053833"/>
            <a:ext cx="3308407" cy="2447786"/>
          </a:xfrm>
          <a:prstGeom prst="rect">
            <a:avLst/>
          </a:prstGeom>
          <a:noFill/>
        </p:spPr>
        <p:txBody>
          <a:bodyPr wrap="square" rtlCol="0">
            <a:spAutoFit/>
          </a:bodyPr>
          <a:lstStyle/>
          <a:p>
            <a:pPr algn="just">
              <a:lnSpc>
                <a:spcPct val="107000"/>
              </a:lnSpc>
              <a:spcAft>
                <a:spcPts val="800"/>
              </a:spcAft>
            </a:pPr>
            <a:r>
              <a:rPr lang="zh-CN" altLang="zh-CN" sz="2400" kern="100" dirty="0">
                <a:effectLst/>
                <a:latin typeface="Calibri" panose="020F0502020204030204" pitchFamily="34" charset="0"/>
                <a:ea typeface="宋体" panose="02010600030101010101" pitchFamily="2" charset="-122"/>
                <a:cs typeface="Arial" panose="020B0604020202020204" pitchFamily="34" charset="0"/>
              </a:rPr>
              <a:t>信息的含义由信息的接收者在确定信息的形式之后，根据信息发生的情景和个人的先验知识确定</a:t>
            </a:r>
          </a:p>
          <a:p>
            <a:endParaRPr lang="zh-CN" altLang="en-US" dirty="0"/>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52936">
            <a:off x="478451" y="4127000"/>
            <a:ext cx="2051648" cy="2051648"/>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p:cNvSpPr txBox="1"/>
          <p:nvPr/>
        </p:nvSpPr>
        <p:spPr>
          <a:xfrm>
            <a:off x="8137452" y="1868756"/>
            <a:ext cx="4255363" cy="584775"/>
          </a:xfrm>
          <a:prstGeom prst="rect">
            <a:avLst/>
          </a:prstGeom>
          <a:noFill/>
        </p:spPr>
        <p:txBody>
          <a:bodyPr wrap="square" rtlCol="0">
            <a:spAutoFit/>
          </a:bodyPr>
          <a:lstStyle/>
          <a:p>
            <a:r>
              <a:rPr lang="zh-CN" altLang="en-US" sz="3200" dirty="0">
                <a:latin typeface="黑体" panose="02010609060101010101" charset="-122"/>
                <a:ea typeface="黑体" panose="02010609060101010101" charset="-122"/>
              </a:rPr>
              <a:t>信息的含义</a:t>
            </a: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3500" y="4570230"/>
            <a:ext cx="2759319" cy="17825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160" y="6473889"/>
            <a:ext cx="12202160" cy="384110"/>
            <a:chOff x="-10160" y="6473889"/>
            <a:chExt cx="12202160" cy="384110"/>
          </a:xfrm>
        </p:grpSpPr>
        <p:sp>
          <p:nvSpPr>
            <p:cNvPr id="3" name="矩形 2"/>
            <p:cNvSpPr/>
            <p:nvPr/>
          </p:nvSpPr>
          <p:spPr>
            <a:xfrm>
              <a:off x="0" y="6539588"/>
              <a:ext cx="12192000" cy="31841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pc="500" dirty="0">
                <a:latin typeface="华文中宋" panose="02010600040101010101" pitchFamily="2" charset="-122"/>
                <a:ea typeface="华文中宋" panose="02010600040101010101" pitchFamily="2" charset="-122"/>
              </a:endParaRPr>
            </a:p>
          </p:txBody>
        </p:sp>
        <p:sp>
          <p:nvSpPr>
            <p:cNvPr id="4" name="文本框 3"/>
            <p:cNvSpPr txBox="1"/>
            <p:nvPr/>
          </p:nvSpPr>
          <p:spPr>
            <a:xfrm>
              <a:off x="-10160" y="6473889"/>
              <a:ext cx="3708400" cy="369332"/>
            </a:xfrm>
            <a:prstGeom prst="rect">
              <a:avLst/>
            </a:prstGeom>
            <a:noFill/>
          </p:spPr>
          <p:txBody>
            <a:bodyPr wrap="square" rtlCol="0">
              <a:spAutoFit/>
            </a:bodyPr>
            <a:lstStyle/>
            <a:p>
              <a:pPr lvl="0"/>
              <a:r>
                <a:rPr lang="zh-CN" altLang="en-US" dirty="0">
                  <a:solidFill>
                    <a:prstClr val="white"/>
                  </a:solidFill>
                  <a:latin typeface="华文中宋" panose="02010600040101010101" pitchFamily="2" charset="-122"/>
                  <a:ea typeface="华文中宋" panose="02010600040101010101" pitchFamily="2" charset="-122"/>
                </a:rPr>
                <a:t> </a:t>
              </a:r>
              <a:r>
                <a:rPr lang="zh-CN" altLang="en-US" sz="1200" spc="500" dirty="0">
                  <a:solidFill>
                    <a:prstClr val="white"/>
                  </a:solidFill>
                  <a:latin typeface="华文中宋" panose="02010600040101010101" pitchFamily="2" charset="-122"/>
                  <a:ea typeface="华文中宋" panose="02010600040101010101" pitchFamily="2" charset="-122"/>
                </a:rPr>
                <a:t>为天下储人才，为国家图富强</a:t>
              </a:r>
              <a:endParaRPr lang="zh-CN" altLang="en-US" spc="500" dirty="0">
                <a:solidFill>
                  <a:prstClr val="white"/>
                </a:solidFill>
                <a:latin typeface="华文中宋" panose="02010600040101010101" pitchFamily="2" charset="-122"/>
                <a:ea typeface="华文中宋" panose="02010600040101010101" pitchFamily="2" charset="-122"/>
              </a:endParaRPr>
            </a:p>
          </p:txBody>
        </p:sp>
      </p:grpSp>
      <p:grpSp>
        <p:nvGrpSpPr>
          <p:cNvPr id="5" name="组合 4"/>
          <p:cNvGrpSpPr/>
          <p:nvPr/>
        </p:nvGrpSpPr>
        <p:grpSpPr>
          <a:xfrm>
            <a:off x="0" y="-12580"/>
            <a:ext cx="12192000" cy="759434"/>
            <a:chOff x="0" y="127385"/>
            <a:chExt cx="12192000" cy="759434"/>
          </a:xfrm>
        </p:grpSpPr>
        <p:cxnSp>
          <p:nvCxnSpPr>
            <p:cNvPr id="6" name="直接连接符 5"/>
            <p:cNvCxnSpPr/>
            <p:nvPr/>
          </p:nvCxnSpPr>
          <p:spPr>
            <a:xfrm>
              <a:off x="0" y="743712"/>
              <a:ext cx="12192000" cy="0"/>
            </a:xfrm>
            <a:prstGeom prst="line">
              <a:avLst/>
            </a:prstGeom>
            <a:ln>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0" y="743712"/>
              <a:ext cx="2407920" cy="0"/>
            </a:xfrm>
            <a:prstGeom prst="line">
              <a:avLst/>
            </a:prstGeom>
            <a:ln w="38100">
              <a:solidFill>
                <a:srgbClr val="2F5597"/>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cstate="print">
              <a:clrChange>
                <a:clrFrom>
                  <a:srgbClr val="FEFEFE"/>
                </a:clrFrom>
                <a:clrTo>
                  <a:srgbClr val="FEFEFE">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65134" y="127385"/>
              <a:ext cx="1703627" cy="759434"/>
            </a:xfrm>
            <a:prstGeom prst="rect">
              <a:avLst/>
            </a:prstGeom>
          </p:spPr>
        </p:pic>
      </p:grpSp>
      <p:grpSp>
        <p:nvGrpSpPr>
          <p:cNvPr id="19" name="组合 18"/>
          <p:cNvGrpSpPr/>
          <p:nvPr/>
        </p:nvGrpSpPr>
        <p:grpSpPr>
          <a:xfrm>
            <a:off x="4691651" y="1700868"/>
            <a:ext cx="5975066" cy="3456264"/>
            <a:chOff x="5200801" y="1554989"/>
            <a:chExt cx="5975066" cy="3456264"/>
          </a:xfrm>
        </p:grpSpPr>
        <p:sp>
          <p:nvSpPr>
            <p:cNvPr id="12" name="文本框 11"/>
            <p:cNvSpPr txBox="1"/>
            <p:nvPr/>
          </p:nvSpPr>
          <p:spPr>
            <a:xfrm>
              <a:off x="5200801" y="1554989"/>
              <a:ext cx="4792026" cy="418063"/>
            </a:xfrm>
            <a:prstGeom prst="rect">
              <a:avLst/>
            </a:prstGeom>
            <a:noFill/>
          </p:spPr>
          <p:txBody>
            <a:bodyPr wrap="square" rtlCol="0">
              <a:spAutoFit/>
            </a:bodyPr>
            <a:lstStyle/>
            <a:p>
              <a:pPr algn="just">
                <a:lnSpc>
                  <a:spcPct val="150000"/>
                </a:lnSpc>
              </a:pPr>
              <a:endParaRPr lang="zh-CN" sz="1600" dirty="0">
                <a:solidFill>
                  <a:schemeClr val="bg2">
                    <a:lumMod val="25000"/>
                  </a:schemeClr>
                </a:solidFill>
                <a:latin typeface="华文中宋" panose="02010600040101010101" pitchFamily="2" charset="-122"/>
                <a:ea typeface="华文中宋" panose="02010600040101010101" pitchFamily="2" charset="-122"/>
              </a:endParaRPr>
            </a:p>
          </p:txBody>
        </p:sp>
        <p:sp>
          <p:nvSpPr>
            <p:cNvPr id="14" name="矩形 13"/>
            <p:cNvSpPr/>
            <p:nvPr/>
          </p:nvSpPr>
          <p:spPr>
            <a:xfrm>
              <a:off x="10927836" y="1678777"/>
              <a:ext cx="248031" cy="3332476"/>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5566299" y="1961965"/>
            <a:ext cx="4225771" cy="2272684"/>
          </a:xfrm>
          <a:prstGeom prst="rect">
            <a:avLst/>
          </a:prstGeom>
          <a:noFill/>
        </p:spPr>
        <p:txBody>
          <a:bodyPr wrap="square" rtlCol="0">
            <a:spAutoFit/>
          </a:bodyPr>
          <a:lstStyle/>
          <a:p>
            <a:endParaRPr lang="zh-CN" altLang="en-US" dirty="0"/>
          </a:p>
        </p:txBody>
      </p:sp>
      <p:sp>
        <p:nvSpPr>
          <p:cNvPr id="10" name="文本框 9"/>
          <p:cNvSpPr txBox="1"/>
          <p:nvPr/>
        </p:nvSpPr>
        <p:spPr>
          <a:xfrm>
            <a:off x="4840383" y="789188"/>
            <a:ext cx="3382936" cy="861774"/>
          </a:xfrm>
          <a:prstGeom prst="rect">
            <a:avLst/>
          </a:prstGeom>
          <a:noFill/>
        </p:spPr>
        <p:txBody>
          <a:bodyPr wrap="square" rtlCol="0">
            <a:spAutoFit/>
          </a:bodyPr>
          <a:lstStyle/>
          <a:p>
            <a:r>
              <a:rPr lang="zh-CN" altLang="en-US" sz="3200" dirty="0">
                <a:latin typeface="黑体" panose="02010609060101010101" charset="-122"/>
                <a:ea typeface="黑体" panose="02010609060101010101" charset="-122"/>
              </a:rPr>
              <a:t>信息的效用</a:t>
            </a:r>
          </a:p>
          <a:p>
            <a:endParaRPr lang="zh-CN" altLang="en-US" dirty="0"/>
          </a:p>
        </p:txBody>
      </p:sp>
      <p:sp>
        <p:nvSpPr>
          <p:cNvPr id="11" name="文本框 10"/>
          <p:cNvSpPr txBox="1"/>
          <p:nvPr/>
        </p:nvSpPr>
        <p:spPr>
          <a:xfrm>
            <a:off x="5723297" y="1604547"/>
            <a:ext cx="3604334" cy="2945550"/>
          </a:xfrm>
          <a:prstGeom prst="rect">
            <a:avLst/>
          </a:prstGeom>
          <a:noFill/>
        </p:spPr>
        <p:txBody>
          <a:bodyPr wrap="square" rtlCol="0">
            <a:spAutoFit/>
          </a:bodyPr>
          <a:lstStyle/>
          <a:p>
            <a:pPr algn="just">
              <a:lnSpc>
                <a:spcPct val="107000"/>
              </a:lnSpc>
              <a:spcAft>
                <a:spcPts val="800"/>
              </a:spcAft>
            </a:pPr>
            <a:r>
              <a:rPr lang="zh-CN" altLang="zh-CN" sz="2400" kern="100" dirty="0">
                <a:effectLst/>
                <a:latin typeface="Calibri" panose="020F0502020204030204" pitchFamily="34" charset="0"/>
                <a:ea typeface="宋体" panose="02010600030101010101" pitchFamily="2" charset="-122"/>
                <a:cs typeface="Arial" panose="020B0604020202020204" pitchFamily="34" charset="0"/>
              </a:rPr>
              <a:t>信息的效用由信息的接收者在确定信息含义之后，根据信息发生的情景、本身的先验知识以及个人与社会背景等因素确定</a:t>
            </a:r>
          </a:p>
          <a:p>
            <a:pPr algn="just">
              <a:lnSpc>
                <a:spcPct val="107000"/>
              </a:lnSpc>
              <a:spcAft>
                <a:spcPts val="800"/>
              </a:spcAft>
            </a:pPr>
            <a:r>
              <a:rPr lang="en-US" altLang="zh-CN" sz="2400" kern="100" dirty="0">
                <a:effectLst/>
                <a:latin typeface="Calibri" panose="020F0502020204030204" pitchFamily="34" charset="0"/>
                <a:ea typeface="宋体" panose="02010600030101010101" pitchFamily="2" charset="-122"/>
                <a:cs typeface="Arial" panose="020B0604020202020204" pitchFamily="34" charset="0"/>
              </a:rPr>
              <a:t> </a:t>
            </a:r>
            <a:endParaRPr lang="zh-CN" altLang="zh-CN" sz="2400" kern="100" dirty="0">
              <a:effectLst/>
              <a:latin typeface="Calibri" panose="020F0502020204030204" pitchFamily="34" charset="0"/>
              <a:ea typeface="宋体" panose="02010600030101010101" pitchFamily="2" charset="-122"/>
              <a:cs typeface="Arial" panose="020B0604020202020204" pitchFamily="34" charset="0"/>
            </a:endParaRPr>
          </a:p>
          <a:p>
            <a:endParaRPr lang="zh-CN" alt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611" y="1757093"/>
            <a:ext cx="4829188" cy="36291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9540" y="3841833"/>
            <a:ext cx="3326589" cy="23419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160" y="6473889"/>
            <a:ext cx="12202160" cy="384110"/>
            <a:chOff x="-10160" y="6473889"/>
            <a:chExt cx="12202160" cy="384110"/>
          </a:xfrm>
        </p:grpSpPr>
        <p:sp>
          <p:nvSpPr>
            <p:cNvPr id="3" name="矩形 2"/>
            <p:cNvSpPr/>
            <p:nvPr/>
          </p:nvSpPr>
          <p:spPr>
            <a:xfrm>
              <a:off x="0" y="6539588"/>
              <a:ext cx="12192000" cy="31841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pc="500" dirty="0">
                <a:latin typeface="华文中宋" panose="02010600040101010101" pitchFamily="2" charset="-122"/>
                <a:ea typeface="华文中宋" panose="02010600040101010101" pitchFamily="2" charset="-122"/>
              </a:endParaRPr>
            </a:p>
          </p:txBody>
        </p:sp>
        <p:sp>
          <p:nvSpPr>
            <p:cNvPr id="4" name="文本框 3"/>
            <p:cNvSpPr txBox="1"/>
            <p:nvPr/>
          </p:nvSpPr>
          <p:spPr>
            <a:xfrm>
              <a:off x="-10160" y="6473889"/>
              <a:ext cx="3708400" cy="369332"/>
            </a:xfrm>
            <a:prstGeom prst="rect">
              <a:avLst/>
            </a:prstGeom>
            <a:noFill/>
          </p:spPr>
          <p:txBody>
            <a:bodyPr wrap="square" rtlCol="0">
              <a:spAutoFit/>
            </a:bodyPr>
            <a:lstStyle/>
            <a:p>
              <a:pPr lvl="0"/>
              <a:r>
                <a:rPr lang="zh-CN" altLang="en-US" dirty="0">
                  <a:solidFill>
                    <a:prstClr val="white"/>
                  </a:solidFill>
                  <a:latin typeface="华文中宋" panose="02010600040101010101" pitchFamily="2" charset="-122"/>
                  <a:ea typeface="华文中宋" panose="02010600040101010101" pitchFamily="2" charset="-122"/>
                </a:rPr>
                <a:t> </a:t>
              </a:r>
              <a:r>
                <a:rPr lang="zh-CN" altLang="en-US" sz="1200" spc="500" dirty="0">
                  <a:solidFill>
                    <a:prstClr val="white"/>
                  </a:solidFill>
                  <a:latin typeface="华文中宋" panose="02010600040101010101" pitchFamily="2" charset="-122"/>
                  <a:ea typeface="华文中宋" panose="02010600040101010101" pitchFamily="2" charset="-122"/>
                </a:rPr>
                <a:t>为天下储人才，为国家图富强</a:t>
              </a:r>
              <a:endParaRPr lang="zh-CN" altLang="en-US" spc="500" dirty="0">
                <a:solidFill>
                  <a:prstClr val="white"/>
                </a:solidFill>
                <a:latin typeface="华文中宋" panose="02010600040101010101" pitchFamily="2" charset="-122"/>
                <a:ea typeface="华文中宋" panose="02010600040101010101" pitchFamily="2" charset="-122"/>
              </a:endParaRPr>
            </a:p>
          </p:txBody>
        </p:sp>
      </p:grpSp>
      <p:grpSp>
        <p:nvGrpSpPr>
          <p:cNvPr id="5" name="组合 4"/>
          <p:cNvGrpSpPr/>
          <p:nvPr/>
        </p:nvGrpSpPr>
        <p:grpSpPr>
          <a:xfrm>
            <a:off x="0" y="-12580"/>
            <a:ext cx="12192000" cy="759434"/>
            <a:chOff x="0" y="127385"/>
            <a:chExt cx="12192000" cy="759434"/>
          </a:xfrm>
        </p:grpSpPr>
        <p:cxnSp>
          <p:nvCxnSpPr>
            <p:cNvPr id="6" name="直接连接符 5"/>
            <p:cNvCxnSpPr/>
            <p:nvPr/>
          </p:nvCxnSpPr>
          <p:spPr>
            <a:xfrm>
              <a:off x="0" y="743712"/>
              <a:ext cx="12192000" cy="0"/>
            </a:xfrm>
            <a:prstGeom prst="line">
              <a:avLst/>
            </a:prstGeom>
            <a:ln>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0" y="743712"/>
              <a:ext cx="2407920" cy="0"/>
            </a:xfrm>
            <a:prstGeom prst="line">
              <a:avLst/>
            </a:prstGeom>
            <a:ln w="38100">
              <a:solidFill>
                <a:srgbClr val="2F5597"/>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cstate="print">
              <a:clrChange>
                <a:clrFrom>
                  <a:srgbClr val="FEFEFE"/>
                </a:clrFrom>
                <a:clrTo>
                  <a:srgbClr val="FEFEFE">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65134" y="127385"/>
              <a:ext cx="1703627" cy="759434"/>
            </a:xfrm>
            <a:prstGeom prst="rect">
              <a:avLst/>
            </a:prstGeom>
          </p:spPr>
        </p:pic>
      </p:grpSp>
      <p:grpSp>
        <p:nvGrpSpPr>
          <p:cNvPr id="19" name="组合 18"/>
          <p:cNvGrpSpPr/>
          <p:nvPr/>
        </p:nvGrpSpPr>
        <p:grpSpPr>
          <a:xfrm>
            <a:off x="4691651" y="1700868"/>
            <a:ext cx="5975066" cy="3456264"/>
            <a:chOff x="5200801" y="1554989"/>
            <a:chExt cx="5975066" cy="3456264"/>
          </a:xfrm>
        </p:grpSpPr>
        <p:sp>
          <p:nvSpPr>
            <p:cNvPr id="12" name="文本框 11"/>
            <p:cNvSpPr txBox="1"/>
            <p:nvPr/>
          </p:nvSpPr>
          <p:spPr>
            <a:xfrm>
              <a:off x="5200801" y="1554989"/>
              <a:ext cx="4792026" cy="418063"/>
            </a:xfrm>
            <a:prstGeom prst="rect">
              <a:avLst/>
            </a:prstGeom>
            <a:noFill/>
          </p:spPr>
          <p:txBody>
            <a:bodyPr wrap="square" rtlCol="0">
              <a:spAutoFit/>
            </a:bodyPr>
            <a:lstStyle/>
            <a:p>
              <a:pPr algn="just">
                <a:lnSpc>
                  <a:spcPct val="150000"/>
                </a:lnSpc>
              </a:pPr>
              <a:endParaRPr lang="zh-CN" sz="1600" dirty="0">
                <a:solidFill>
                  <a:schemeClr val="bg2">
                    <a:lumMod val="25000"/>
                  </a:schemeClr>
                </a:solidFill>
                <a:latin typeface="华文中宋" panose="02010600040101010101" pitchFamily="2" charset="-122"/>
                <a:ea typeface="华文中宋" panose="02010600040101010101" pitchFamily="2" charset="-122"/>
              </a:endParaRPr>
            </a:p>
          </p:txBody>
        </p:sp>
        <p:sp>
          <p:nvSpPr>
            <p:cNvPr id="14" name="矩形 13"/>
            <p:cNvSpPr/>
            <p:nvPr/>
          </p:nvSpPr>
          <p:spPr>
            <a:xfrm>
              <a:off x="10927836" y="1678777"/>
              <a:ext cx="248031" cy="3332476"/>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5566299" y="1961965"/>
            <a:ext cx="4225771" cy="2272684"/>
          </a:xfrm>
          <a:prstGeom prst="rect">
            <a:avLst/>
          </a:prstGeom>
          <a:noFill/>
        </p:spPr>
        <p:txBody>
          <a:bodyPr wrap="square" rtlCol="0">
            <a:spAutoFit/>
          </a:bodyPr>
          <a:lstStyle/>
          <a:p>
            <a:endParaRPr lang="zh-CN" altLang="en-US" dirty="0"/>
          </a:p>
        </p:txBody>
      </p:sp>
      <p:sp>
        <p:nvSpPr>
          <p:cNvPr id="11" name="文本框 10"/>
          <p:cNvSpPr txBox="1"/>
          <p:nvPr/>
        </p:nvSpPr>
        <p:spPr>
          <a:xfrm>
            <a:off x="5723297" y="1604547"/>
            <a:ext cx="3604334" cy="702436"/>
          </a:xfrm>
          <a:prstGeom prst="rect">
            <a:avLst/>
          </a:prstGeom>
          <a:noFill/>
        </p:spPr>
        <p:txBody>
          <a:bodyPr wrap="square" rtlCol="0">
            <a:spAutoFit/>
          </a:bodyPr>
          <a:lstStyle/>
          <a:p>
            <a:pPr algn="just">
              <a:lnSpc>
                <a:spcPct val="107000"/>
              </a:lnSpc>
              <a:spcAft>
                <a:spcPts val="800"/>
              </a:spcAft>
            </a:pPr>
            <a:r>
              <a:rPr lang="en-US" altLang="zh-CN" sz="1400" kern="100" dirty="0">
                <a:effectLst/>
                <a:latin typeface="Calibri" panose="020F0502020204030204" pitchFamily="34" charset="0"/>
                <a:ea typeface="宋体" panose="02010600030101010101" pitchFamily="2" charset="-122"/>
                <a:cs typeface="Arial" panose="020B0604020202020204" pitchFamily="34" charset="0"/>
              </a:rPr>
              <a:t> </a:t>
            </a:r>
            <a:endParaRPr lang="zh-CN" altLang="zh-CN" sz="1400" kern="100" dirty="0">
              <a:effectLst/>
              <a:latin typeface="Calibri" panose="020F0502020204030204" pitchFamily="34" charset="0"/>
              <a:ea typeface="宋体" panose="02010600030101010101" pitchFamily="2" charset="-122"/>
              <a:cs typeface="Arial" panose="020B0604020202020204" pitchFamily="34" charset="0"/>
            </a:endParaRPr>
          </a:p>
          <a:p>
            <a:endParaRPr lang="zh-CN" altLang="en-US" dirty="0"/>
          </a:p>
        </p:txBody>
      </p:sp>
      <p:sp>
        <p:nvSpPr>
          <p:cNvPr id="13" name="文本框 12"/>
          <p:cNvSpPr txBox="1"/>
          <p:nvPr/>
        </p:nvSpPr>
        <p:spPr>
          <a:xfrm>
            <a:off x="1137741" y="953495"/>
            <a:ext cx="4350059" cy="5170646"/>
          </a:xfrm>
          <a:prstGeom prst="rect">
            <a:avLst/>
          </a:prstGeom>
          <a:noFill/>
        </p:spPr>
        <p:txBody>
          <a:bodyPr wrap="square" rtlCol="0">
            <a:spAutoFit/>
          </a:bodyPr>
          <a:lstStyle/>
          <a:p>
            <a:r>
              <a:rPr lang="zh-CN" altLang="zh-CN" sz="2400" kern="100" dirty="0">
                <a:effectLst/>
                <a:latin typeface="Calibri" panose="020F0502020204030204" pitchFamily="34" charset="0"/>
                <a:ea typeface="宋体" panose="02010600030101010101" pitchFamily="2" charset="-122"/>
                <a:cs typeface="Arial" panose="020B0604020202020204" pitchFamily="34" charset="0"/>
              </a:rPr>
              <a:t>印尼大海啸发生前，小女孩蒂利突然发现海面上冒起了大量泡沫，就像啤酒表层的泡沫（形式）。她马上联想到老师在地理课上播放有关夏威夷海啸灾难的纪录片，海啸到来前夏威夷附近海面也飘浮着泡沫，判断出即将发生海啸（含义）。蒂利马上将这一情况告诉了家人及其他游客，很快，海滩上的</a:t>
            </a:r>
            <a:r>
              <a:rPr lang="en-US" altLang="zh-CN" sz="2400" kern="100" dirty="0">
                <a:effectLst/>
                <a:latin typeface="Calibri" panose="020F0502020204030204" pitchFamily="34" charset="0"/>
                <a:ea typeface="宋体" panose="02010600030101010101" pitchFamily="2" charset="-122"/>
                <a:cs typeface="Arial" panose="020B0604020202020204" pitchFamily="34" charset="0"/>
              </a:rPr>
              <a:t>100</a:t>
            </a:r>
            <a:r>
              <a:rPr lang="zh-CN" altLang="zh-CN" sz="2400" kern="100" dirty="0">
                <a:effectLst/>
                <a:latin typeface="Calibri" panose="020F0502020204030204" pitchFamily="34" charset="0"/>
                <a:ea typeface="宋体" panose="02010600030101010101" pitchFamily="2" charset="-122"/>
                <a:cs typeface="Arial" panose="020B0604020202020204" pitchFamily="34" charset="0"/>
              </a:rPr>
              <a:t>多名游客迅速离开了海滩，转移到了安全地带，从而成功地躲过一劫。（效用）</a:t>
            </a:r>
          </a:p>
          <a:p>
            <a:endParaRPr lang="zh-CN" altLang="en-US"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198244">
            <a:off x="6518905" y="857869"/>
            <a:ext cx="2847975" cy="20859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92443">
            <a:off x="5728598" y="3054356"/>
            <a:ext cx="4141971" cy="31064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67000">
                <a:srgbClr val="334158"/>
              </a:gs>
              <a:gs pos="0">
                <a:schemeClr val="accent1">
                  <a:lumMod val="75000"/>
                  <a:alpha val="6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250732" y="228963"/>
            <a:ext cx="9690537" cy="3471329"/>
            <a:chOff x="1250732" y="228963"/>
            <a:chExt cx="9690537" cy="3471329"/>
          </a:xfrm>
        </p:grpSpPr>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0964" y="228963"/>
              <a:ext cx="4630072" cy="3471329"/>
            </a:xfrm>
            <a:prstGeom prst="rect">
              <a:avLst/>
            </a:prstGeom>
          </p:spPr>
        </p:pic>
        <p:sp>
          <p:nvSpPr>
            <p:cNvPr id="11" name="文本框 10"/>
            <p:cNvSpPr txBox="1"/>
            <p:nvPr/>
          </p:nvSpPr>
          <p:spPr>
            <a:xfrm>
              <a:off x="1250732" y="2911366"/>
              <a:ext cx="9690537" cy="768350"/>
            </a:xfrm>
            <a:prstGeom prst="rect">
              <a:avLst/>
            </a:prstGeom>
            <a:noFill/>
          </p:spPr>
          <p:txBody>
            <a:bodyPr wrap="square" rtlCol="0">
              <a:spAutoFit/>
            </a:bodyPr>
            <a:lstStyle/>
            <a:p>
              <a:pPr algn="ctr"/>
              <a:r>
                <a:rPr lang="zh-CN" altLang="en-US" sz="4400" spc="500" dirty="0">
                  <a:solidFill>
                    <a:schemeClr val="bg1"/>
                  </a:solidFill>
                  <a:uFillTx/>
                  <a:latin typeface="华文中宋" panose="02010600040101010101" pitchFamily="2" charset="-122"/>
                  <a:ea typeface="华文中宋" panose="02010600040101010101" pitchFamily="2" charset="-122"/>
                </a:rPr>
                <a:t>三组汇报完毕</a:t>
              </a:r>
            </a:p>
          </p:txBody>
        </p:sp>
      </p:grpSp>
      <p:sp>
        <p:nvSpPr>
          <p:cNvPr id="2" name="矩形 1"/>
          <p:cNvSpPr/>
          <p:nvPr/>
        </p:nvSpPr>
        <p:spPr>
          <a:xfrm>
            <a:off x="4176395" y="4066540"/>
            <a:ext cx="3840480" cy="1198880"/>
          </a:xfrm>
          <a:prstGeom prst="rect">
            <a:avLst/>
          </a:prstGeom>
          <a:noFill/>
          <a:ln>
            <a:noFill/>
          </a:ln>
        </p:spPr>
        <p:txBody>
          <a:bodyPr wrap="none" rtlCol="0" anchor="t">
            <a:spAutoFit/>
          </a:bodyPr>
          <a:lstStyle/>
          <a:p>
            <a:pPr algn="ctr"/>
            <a:r>
              <a:rPr lang="zh-CN" altLang="en-US" sz="7200" b="1">
                <a:ln w="10160">
                  <a:solidFill>
                    <a:schemeClr val="accent5"/>
                  </a:solidFill>
                  <a:prstDash val="solid"/>
                </a:ln>
                <a:solidFill>
                  <a:srgbClr val="FFFFFF"/>
                </a:solidFill>
                <a:effectLst>
                  <a:outerShdw blurRad="38100" dist="22860" dir="5400000" algn="tl" rotWithShape="0">
                    <a:srgbClr val="000000">
                      <a:alpha val="30000"/>
                    </a:srgbClr>
                  </a:outerShdw>
                </a:effectLst>
              </a:rPr>
              <a:t>感谢聆听</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gradFill>
            <a:gsLst>
              <a:gs pos="0">
                <a:schemeClr val="accent1">
                  <a:lumMod val="75000"/>
                  <a:alpha val="64000"/>
                </a:schemeClr>
              </a:gs>
              <a:gs pos="81000">
                <a:schemeClr val="tx2">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808909" y="1309086"/>
            <a:ext cx="6572469" cy="2631568"/>
            <a:chOff x="2809766" y="1253035"/>
            <a:chExt cx="6572469" cy="2631568"/>
          </a:xfrm>
        </p:grpSpPr>
        <p:sp>
          <p:nvSpPr>
            <p:cNvPr id="5" name="文本框 4"/>
            <p:cNvSpPr txBox="1"/>
            <p:nvPr/>
          </p:nvSpPr>
          <p:spPr>
            <a:xfrm>
              <a:off x="2809766" y="3053606"/>
              <a:ext cx="6572469" cy="830997"/>
            </a:xfrm>
            <a:prstGeom prst="rect">
              <a:avLst/>
            </a:prstGeom>
            <a:noFill/>
          </p:spPr>
          <p:txBody>
            <a:bodyPr wrap="square" rtlCol="0">
              <a:spAutoFit/>
            </a:bodyPr>
            <a:lstStyle/>
            <a:p>
              <a:pPr algn="ctr"/>
              <a:endParaRPr lang="zh-CN" altLang="en-US" sz="4800" spc="550" dirty="0">
                <a:solidFill>
                  <a:schemeClr val="bg1"/>
                </a:solidFill>
                <a:latin typeface="华文中宋" panose="02010600040101010101" pitchFamily="2" charset="-122"/>
                <a:ea typeface="华文中宋" panose="02010600040101010101" pitchFamily="2" charset="-122"/>
              </a:endParaRPr>
            </a:p>
          </p:txBody>
        </p:sp>
        <p:grpSp>
          <p:nvGrpSpPr>
            <p:cNvPr id="8" name="组合 7"/>
            <p:cNvGrpSpPr/>
            <p:nvPr/>
          </p:nvGrpSpPr>
          <p:grpSpPr>
            <a:xfrm>
              <a:off x="5332118" y="1253035"/>
              <a:ext cx="1527764" cy="1527764"/>
              <a:chOff x="5332117" y="1598475"/>
              <a:chExt cx="1527764" cy="1527764"/>
            </a:xfrm>
          </p:grpSpPr>
          <p:sp>
            <p:nvSpPr>
              <p:cNvPr id="6" name="椭圆 5"/>
              <p:cNvSpPr/>
              <p:nvPr/>
            </p:nvSpPr>
            <p:spPr>
              <a:xfrm>
                <a:off x="5332117" y="1598475"/>
                <a:ext cx="1527764" cy="1527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7" name="book-closed-with-a-bookmark_21046"/>
              <p:cNvSpPr>
                <a:spLocks noChangeAspect="1"/>
              </p:cNvSpPr>
              <p:nvPr/>
            </p:nvSpPr>
            <p:spPr bwMode="auto">
              <a:xfrm>
                <a:off x="5761374" y="1940874"/>
                <a:ext cx="669250" cy="842966"/>
              </a:xfrm>
              <a:custGeom>
                <a:avLst/>
                <a:gdLst>
                  <a:gd name="T0" fmla="*/ 638 w 654"/>
                  <a:gd name="T1" fmla="*/ 670 h 825"/>
                  <a:gd name="T2" fmla="*/ 654 w 654"/>
                  <a:gd name="T3" fmla="*/ 668 h 825"/>
                  <a:gd name="T4" fmla="*/ 654 w 654"/>
                  <a:gd name="T5" fmla="*/ 0 h 825"/>
                  <a:gd name="T6" fmla="*/ 93 w 654"/>
                  <a:gd name="T7" fmla="*/ 0 h 825"/>
                  <a:gd name="T8" fmla="*/ 0 w 654"/>
                  <a:gd name="T9" fmla="*/ 93 h 825"/>
                  <a:gd name="T10" fmla="*/ 0 w 654"/>
                  <a:gd name="T11" fmla="*/ 750 h 825"/>
                  <a:gd name="T12" fmla="*/ 1 w 654"/>
                  <a:gd name="T13" fmla="*/ 749 h 825"/>
                  <a:gd name="T14" fmla="*/ 93 w 654"/>
                  <a:gd name="T15" fmla="*/ 825 h 825"/>
                  <a:gd name="T16" fmla="*/ 638 w 654"/>
                  <a:gd name="T17" fmla="*/ 825 h 825"/>
                  <a:gd name="T18" fmla="*/ 638 w 654"/>
                  <a:gd name="T19" fmla="*/ 794 h 825"/>
                  <a:gd name="T20" fmla="*/ 621 w 654"/>
                  <a:gd name="T21" fmla="*/ 732 h 825"/>
                  <a:gd name="T22" fmla="*/ 638 w 654"/>
                  <a:gd name="T23" fmla="*/ 670 h 825"/>
                  <a:gd name="T24" fmla="*/ 93 w 654"/>
                  <a:gd name="T25" fmla="*/ 31 h 825"/>
                  <a:gd name="T26" fmla="*/ 105 w 654"/>
                  <a:gd name="T27" fmla="*/ 31 h 825"/>
                  <a:gd name="T28" fmla="*/ 105 w 654"/>
                  <a:gd name="T29" fmla="*/ 377 h 825"/>
                  <a:gd name="T30" fmla="*/ 171 w 654"/>
                  <a:gd name="T31" fmla="*/ 281 h 825"/>
                  <a:gd name="T32" fmla="*/ 237 w 654"/>
                  <a:gd name="T33" fmla="*/ 377 h 825"/>
                  <a:gd name="T34" fmla="*/ 237 w 654"/>
                  <a:gd name="T35" fmla="*/ 31 h 825"/>
                  <a:gd name="T36" fmla="*/ 623 w 654"/>
                  <a:gd name="T37" fmla="*/ 31 h 825"/>
                  <a:gd name="T38" fmla="*/ 623 w 654"/>
                  <a:gd name="T39" fmla="*/ 638 h 825"/>
                  <a:gd name="T40" fmla="*/ 93 w 654"/>
                  <a:gd name="T41" fmla="*/ 638 h 825"/>
                  <a:gd name="T42" fmla="*/ 31 w 654"/>
                  <a:gd name="T43" fmla="*/ 663 h 825"/>
                  <a:gd name="T44" fmla="*/ 31 w 654"/>
                  <a:gd name="T45" fmla="*/ 93 h 825"/>
                  <a:gd name="T46" fmla="*/ 93 w 654"/>
                  <a:gd name="T47" fmla="*/ 31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4" h="825">
                    <a:moveTo>
                      <a:pt x="638" y="670"/>
                    </a:moveTo>
                    <a:lnTo>
                      <a:pt x="654" y="668"/>
                    </a:lnTo>
                    <a:lnTo>
                      <a:pt x="654" y="0"/>
                    </a:lnTo>
                    <a:lnTo>
                      <a:pt x="93" y="0"/>
                    </a:lnTo>
                    <a:cubicBezTo>
                      <a:pt x="42" y="0"/>
                      <a:pt x="0" y="42"/>
                      <a:pt x="0" y="93"/>
                    </a:cubicBezTo>
                    <a:lnTo>
                      <a:pt x="0" y="750"/>
                    </a:lnTo>
                    <a:lnTo>
                      <a:pt x="1" y="749"/>
                    </a:lnTo>
                    <a:cubicBezTo>
                      <a:pt x="10" y="792"/>
                      <a:pt x="47" y="825"/>
                      <a:pt x="93" y="825"/>
                    </a:cubicBezTo>
                    <a:lnTo>
                      <a:pt x="638" y="825"/>
                    </a:lnTo>
                    <a:lnTo>
                      <a:pt x="638" y="794"/>
                    </a:lnTo>
                    <a:cubicBezTo>
                      <a:pt x="633" y="794"/>
                      <a:pt x="621" y="772"/>
                      <a:pt x="621" y="732"/>
                    </a:cubicBezTo>
                    <a:cubicBezTo>
                      <a:pt x="621" y="692"/>
                      <a:pt x="633" y="671"/>
                      <a:pt x="638" y="670"/>
                    </a:cubicBezTo>
                    <a:close/>
                    <a:moveTo>
                      <a:pt x="93" y="31"/>
                    </a:moveTo>
                    <a:lnTo>
                      <a:pt x="105" y="31"/>
                    </a:lnTo>
                    <a:lnTo>
                      <a:pt x="105" y="377"/>
                    </a:lnTo>
                    <a:lnTo>
                      <a:pt x="171" y="281"/>
                    </a:lnTo>
                    <a:lnTo>
                      <a:pt x="237" y="377"/>
                    </a:lnTo>
                    <a:lnTo>
                      <a:pt x="237" y="31"/>
                    </a:lnTo>
                    <a:lnTo>
                      <a:pt x="623" y="31"/>
                    </a:lnTo>
                    <a:lnTo>
                      <a:pt x="623" y="638"/>
                    </a:lnTo>
                    <a:lnTo>
                      <a:pt x="93" y="638"/>
                    </a:lnTo>
                    <a:cubicBezTo>
                      <a:pt x="69" y="638"/>
                      <a:pt x="47" y="648"/>
                      <a:pt x="31" y="663"/>
                    </a:cubicBezTo>
                    <a:lnTo>
                      <a:pt x="31" y="93"/>
                    </a:lnTo>
                    <a:cubicBezTo>
                      <a:pt x="31" y="59"/>
                      <a:pt x="59" y="31"/>
                      <a:pt x="93" y="31"/>
                    </a:cubicBezTo>
                    <a:close/>
                  </a:path>
                </a:pathLst>
              </a:custGeom>
              <a:solidFill>
                <a:schemeClr val="accent1">
                  <a:lumMod val="75000"/>
                </a:schemeClr>
              </a:solidFill>
              <a:ln>
                <a:noFill/>
              </a:ln>
            </p:spPr>
          </p:sp>
        </p:grpSp>
      </p:grpSp>
      <p:sp>
        <p:nvSpPr>
          <p:cNvPr id="11" name="文本框 10"/>
          <p:cNvSpPr txBox="1"/>
          <p:nvPr/>
        </p:nvSpPr>
        <p:spPr>
          <a:xfrm>
            <a:off x="3047572" y="3056815"/>
            <a:ext cx="6095144" cy="1397177"/>
          </a:xfrm>
          <a:prstGeom prst="rect">
            <a:avLst/>
          </a:prstGeom>
          <a:noFill/>
        </p:spPr>
        <p:txBody>
          <a:bodyPr wrap="square">
            <a:spAutoFit/>
          </a:bodyPr>
          <a:lstStyle/>
          <a:p>
            <a:pPr algn="just">
              <a:lnSpc>
                <a:spcPct val="107000"/>
              </a:lnSpc>
              <a:spcAft>
                <a:spcPts val="600"/>
              </a:spcAft>
            </a:pPr>
            <a:r>
              <a:rPr lang="zh-CN" altLang="en-US" sz="2800" kern="100" dirty="0">
                <a:solidFill>
                  <a:schemeClr val="bg1"/>
                </a:solidFill>
                <a:effectLst/>
                <a:latin typeface="宋体" panose="02010600030101010101" pitchFamily="2" charset="-122"/>
                <a:ea typeface="宋体" panose="02010600030101010101" pitchFamily="2" charset="-122"/>
                <a:cs typeface="Arial" panose="020B0604020202020204" pitchFamily="34" charset="0"/>
              </a:rPr>
              <a:t>（</a:t>
            </a:r>
            <a:r>
              <a:rPr lang="en-US" altLang="zh-CN" sz="2800" kern="100" dirty="0">
                <a:solidFill>
                  <a:schemeClr val="bg1"/>
                </a:solidFill>
                <a:effectLst/>
                <a:latin typeface="宋体" panose="02010600030101010101" pitchFamily="2" charset="-122"/>
                <a:ea typeface="宋体" panose="02010600030101010101" pitchFamily="2" charset="-122"/>
                <a:cs typeface="Arial" panose="020B0604020202020204" pitchFamily="34" charset="0"/>
              </a:rPr>
              <a:t>1</a:t>
            </a:r>
            <a:r>
              <a:rPr lang="zh-CN" altLang="en-US" sz="2800" kern="100" dirty="0">
                <a:solidFill>
                  <a:schemeClr val="bg1"/>
                </a:solidFill>
                <a:effectLst/>
                <a:latin typeface="宋体" panose="02010600030101010101" pitchFamily="2" charset="-122"/>
                <a:ea typeface="宋体" panose="02010600030101010101" pitchFamily="2" charset="-122"/>
                <a:cs typeface="Arial" panose="020B0604020202020204" pitchFamily="34" charset="0"/>
              </a:rPr>
              <a:t>）数据与信息</a:t>
            </a:r>
            <a:r>
              <a:rPr lang="en-US" altLang="zh-CN" sz="2800" kern="100" dirty="0">
                <a:solidFill>
                  <a:schemeClr val="bg1"/>
                </a:solidFill>
                <a:effectLst/>
                <a:latin typeface="Calibri" panose="020F0502020204030204" pitchFamily="34" charset="0"/>
                <a:ea typeface="宋体" panose="02010600030101010101" pitchFamily="2" charset="-122"/>
                <a:cs typeface="Arial" panose="020B0604020202020204" pitchFamily="34" charset="0"/>
              </a:rPr>
              <a:t>:</a:t>
            </a:r>
          </a:p>
          <a:p>
            <a:pPr algn="just">
              <a:lnSpc>
                <a:spcPct val="107000"/>
              </a:lnSpc>
              <a:spcAft>
                <a:spcPts val="600"/>
              </a:spcAft>
            </a:pPr>
            <a:r>
              <a:rPr lang="zh-CN" altLang="en-US" sz="2400" kern="100" dirty="0">
                <a:solidFill>
                  <a:schemeClr val="bg1"/>
                </a:solidFill>
                <a:effectLst/>
                <a:latin typeface="宋体" panose="02010600030101010101" pitchFamily="2" charset="-122"/>
                <a:ea typeface="宋体" panose="02010600030101010101" pitchFamily="2" charset="-122"/>
                <a:cs typeface="Arial" panose="020B0604020202020204" pitchFamily="34" charset="0"/>
              </a:rPr>
              <a:t>通过一件你生活中的实例，说明数据和信息的联系和区别</a:t>
            </a:r>
            <a:r>
              <a:rPr lang="zh-CN" altLang="en-US" sz="2400" kern="100" dirty="0">
                <a:effectLst/>
                <a:latin typeface="宋体" panose="02010600030101010101" pitchFamily="2" charset="-122"/>
                <a:ea typeface="宋体" panose="02010600030101010101" pitchFamily="2" charset="-122"/>
                <a:cs typeface="Arial" panose="020B0604020202020204" pitchFamily="34" charset="0"/>
              </a:rPr>
              <a:t>。</a:t>
            </a:r>
            <a:endParaRPr lang="zh-CN" altLang="en-US" sz="2400" kern="100" dirty="0">
              <a:effectLst/>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9889" y="167082"/>
            <a:ext cx="3328417" cy="400110"/>
          </a:xfrm>
          <a:prstGeom prst="rect">
            <a:avLst/>
          </a:prstGeom>
          <a:noFill/>
        </p:spPr>
        <p:txBody>
          <a:bodyPr wrap="square" rtlCol="0">
            <a:spAutoFit/>
          </a:bodyPr>
          <a:lstStyle/>
          <a:p>
            <a:pPr algn="ctr"/>
            <a:r>
              <a:rPr lang="zh-CN" altLang="en-US" sz="2000" b="1" spc="550" dirty="0">
                <a:solidFill>
                  <a:srgbClr val="2F5597"/>
                </a:solidFill>
                <a:latin typeface="华文中宋" panose="02010600040101010101" pitchFamily="2" charset="-122"/>
                <a:ea typeface="华文中宋" panose="02010600040101010101" pitchFamily="2" charset="-122"/>
              </a:rPr>
              <a:t>选题背景与意义</a:t>
            </a:r>
          </a:p>
        </p:txBody>
      </p:sp>
      <p:grpSp>
        <p:nvGrpSpPr>
          <p:cNvPr id="9" name="组合 8"/>
          <p:cNvGrpSpPr/>
          <p:nvPr/>
        </p:nvGrpSpPr>
        <p:grpSpPr>
          <a:xfrm>
            <a:off x="0" y="-12580"/>
            <a:ext cx="12192000" cy="759434"/>
            <a:chOff x="0" y="127385"/>
            <a:chExt cx="12192000" cy="759434"/>
          </a:xfrm>
        </p:grpSpPr>
        <p:cxnSp>
          <p:nvCxnSpPr>
            <p:cNvPr id="3" name="直接连接符 2"/>
            <p:cNvCxnSpPr/>
            <p:nvPr/>
          </p:nvCxnSpPr>
          <p:spPr>
            <a:xfrm>
              <a:off x="0" y="743712"/>
              <a:ext cx="12192000" cy="0"/>
            </a:xfrm>
            <a:prstGeom prst="line">
              <a:avLst/>
            </a:prstGeom>
            <a:ln>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0" y="743712"/>
              <a:ext cx="2407920" cy="0"/>
            </a:xfrm>
            <a:prstGeom prst="line">
              <a:avLst/>
            </a:prstGeom>
            <a:ln w="38100">
              <a:solidFill>
                <a:srgbClr val="2F5597"/>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cstate="print">
              <a:clrChange>
                <a:clrFrom>
                  <a:srgbClr val="FEFEFE"/>
                </a:clrFrom>
                <a:clrTo>
                  <a:srgbClr val="FEFEFE">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65134" y="127385"/>
              <a:ext cx="1703627" cy="759434"/>
            </a:xfrm>
            <a:prstGeom prst="rect">
              <a:avLst/>
            </a:prstGeom>
          </p:spPr>
        </p:pic>
        <p:sp>
          <p:nvSpPr>
            <p:cNvPr id="7" name="文本框 6"/>
            <p:cNvSpPr txBox="1"/>
            <p:nvPr/>
          </p:nvSpPr>
          <p:spPr>
            <a:xfrm>
              <a:off x="2052320" y="458377"/>
              <a:ext cx="4043680" cy="261610"/>
            </a:xfrm>
            <a:prstGeom prst="rect">
              <a:avLst/>
            </a:prstGeom>
            <a:noFill/>
          </p:spPr>
          <p:txBody>
            <a:bodyPr wrap="square" rtlCol="0">
              <a:spAutoFit/>
            </a:bodyPr>
            <a:lstStyle/>
            <a:p>
              <a:pPr algn="ctr"/>
              <a:r>
                <a:rPr lang="en-US" altLang="zh-CN" sz="1050" spc="100" dirty="0">
                  <a:solidFill>
                    <a:srgbClr val="2F5597">
                      <a:alpha val="80000"/>
                    </a:srgbClr>
                  </a:solidFill>
                  <a:latin typeface="华文中宋" panose="02010600040101010101" pitchFamily="2" charset="-122"/>
                  <a:ea typeface="华文中宋" panose="02010600040101010101" pitchFamily="2" charset="-122"/>
                </a:rPr>
                <a:t>Background and significance of the topic</a:t>
              </a:r>
              <a:endParaRPr lang="zh-CN" altLang="en-US" sz="1050" spc="100" dirty="0">
                <a:solidFill>
                  <a:srgbClr val="2F5597">
                    <a:alpha val="80000"/>
                  </a:srgbClr>
                </a:solidFill>
                <a:latin typeface="华文中宋" panose="02010600040101010101" pitchFamily="2" charset="-122"/>
                <a:ea typeface="华文中宋" panose="02010600040101010101" pitchFamily="2" charset="-122"/>
              </a:endParaRPr>
            </a:p>
          </p:txBody>
        </p:sp>
      </p:grpSp>
      <p:grpSp>
        <p:nvGrpSpPr>
          <p:cNvPr id="12" name="组合 11"/>
          <p:cNvGrpSpPr/>
          <p:nvPr/>
        </p:nvGrpSpPr>
        <p:grpSpPr>
          <a:xfrm>
            <a:off x="0" y="6473889"/>
            <a:ext cx="12192000" cy="384110"/>
            <a:chOff x="0" y="6473889"/>
            <a:chExt cx="12192000" cy="384110"/>
          </a:xfrm>
        </p:grpSpPr>
        <p:sp>
          <p:nvSpPr>
            <p:cNvPr id="2" name="矩形 1"/>
            <p:cNvSpPr/>
            <p:nvPr/>
          </p:nvSpPr>
          <p:spPr>
            <a:xfrm>
              <a:off x="0" y="6539588"/>
              <a:ext cx="12192000" cy="31841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pc="500" dirty="0">
                <a:latin typeface="华文中宋" panose="02010600040101010101" pitchFamily="2" charset="-122"/>
                <a:ea typeface="华文中宋" panose="02010600040101010101" pitchFamily="2" charset="-122"/>
              </a:endParaRPr>
            </a:p>
          </p:txBody>
        </p:sp>
        <p:sp>
          <p:nvSpPr>
            <p:cNvPr id="10" name="文本框 9"/>
            <p:cNvSpPr txBox="1"/>
            <p:nvPr/>
          </p:nvSpPr>
          <p:spPr>
            <a:xfrm>
              <a:off x="0" y="6473889"/>
              <a:ext cx="3708400" cy="369332"/>
            </a:xfrm>
            <a:prstGeom prst="rect">
              <a:avLst/>
            </a:prstGeom>
            <a:noFill/>
          </p:spPr>
          <p:txBody>
            <a:bodyPr wrap="square" rtlCol="0">
              <a:spAutoFit/>
            </a:bodyPr>
            <a:lstStyle/>
            <a:p>
              <a:pPr lvl="0"/>
              <a:r>
                <a:rPr lang="zh-CN" altLang="en-US" dirty="0">
                  <a:solidFill>
                    <a:prstClr val="white"/>
                  </a:solidFill>
                  <a:latin typeface="华文中宋" panose="02010600040101010101" pitchFamily="2" charset="-122"/>
                  <a:ea typeface="华文中宋" panose="02010600040101010101" pitchFamily="2" charset="-122"/>
                </a:rPr>
                <a:t> </a:t>
              </a:r>
              <a:r>
                <a:rPr lang="zh-CN" altLang="en-US" sz="1200" spc="500" dirty="0">
                  <a:solidFill>
                    <a:prstClr val="white"/>
                  </a:solidFill>
                  <a:latin typeface="华文中宋" panose="02010600040101010101" pitchFamily="2" charset="-122"/>
                  <a:ea typeface="华文中宋" panose="02010600040101010101" pitchFamily="2" charset="-122"/>
                </a:rPr>
                <a:t>为天下储人才，为国家图富强</a:t>
              </a:r>
              <a:endParaRPr lang="zh-CN" altLang="en-US" spc="500" dirty="0">
                <a:solidFill>
                  <a:prstClr val="white"/>
                </a:solidFill>
                <a:latin typeface="华文中宋" panose="02010600040101010101" pitchFamily="2" charset="-122"/>
                <a:ea typeface="华文中宋" panose="02010600040101010101" pitchFamily="2" charset="-122"/>
              </a:endParaRPr>
            </a:p>
          </p:txBody>
        </p:sp>
      </p:grpSp>
      <p:grpSp>
        <p:nvGrpSpPr>
          <p:cNvPr id="16" name="组合 15"/>
          <p:cNvGrpSpPr/>
          <p:nvPr/>
        </p:nvGrpSpPr>
        <p:grpSpPr>
          <a:xfrm>
            <a:off x="812038" y="984476"/>
            <a:ext cx="5691502" cy="5493915"/>
            <a:chOff x="1304798" y="1473201"/>
            <a:chExt cx="4551065" cy="5493915"/>
          </a:xfrm>
        </p:grpSpPr>
        <p:sp>
          <p:nvSpPr>
            <p:cNvPr id="11" name="泪滴形 10"/>
            <p:cNvSpPr/>
            <p:nvPr/>
          </p:nvSpPr>
          <p:spPr>
            <a:xfrm flipH="1">
              <a:off x="1407160" y="1473201"/>
              <a:ext cx="518160" cy="518160"/>
            </a:xfrm>
            <a:prstGeom prst="teardrop">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560830" y="1547615"/>
              <a:ext cx="2194560" cy="400110"/>
            </a:xfrm>
            <a:prstGeom prst="rect">
              <a:avLst/>
            </a:prstGeom>
            <a:noFill/>
          </p:spPr>
          <p:txBody>
            <a:bodyPr wrap="square" rtlCol="0">
              <a:spAutoFit/>
            </a:bodyPr>
            <a:lstStyle/>
            <a:p>
              <a:r>
                <a:rPr lang="zh-CN" altLang="en-US" sz="2000" spc="100" dirty="0">
                  <a:solidFill>
                    <a:srgbClr val="2F5597"/>
                  </a:solidFill>
                  <a:latin typeface="华文中宋" panose="02010600040101010101" pitchFamily="2" charset="-122"/>
                  <a:ea typeface="华文中宋" panose="02010600040101010101" pitchFamily="2" charset="-122"/>
                </a:rPr>
                <a:t>     区别 与 联系</a:t>
              </a:r>
            </a:p>
          </p:txBody>
        </p:sp>
        <p:sp>
          <p:nvSpPr>
            <p:cNvPr id="14" name="矩形 13"/>
            <p:cNvSpPr/>
            <p:nvPr/>
          </p:nvSpPr>
          <p:spPr>
            <a:xfrm>
              <a:off x="1412240" y="2235200"/>
              <a:ext cx="1026160" cy="4571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304798" y="2377975"/>
              <a:ext cx="4551065" cy="4589141"/>
            </a:xfrm>
            <a:prstGeom prst="rect">
              <a:avLst/>
            </a:prstGeom>
            <a:noFill/>
          </p:spPr>
          <p:txBody>
            <a:bodyPr wrap="square" rtlCol="0">
              <a:spAutoFit/>
            </a:bodyPr>
            <a:lstStyle/>
            <a:p>
              <a:pPr algn="just">
                <a:lnSpc>
                  <a:spcPct val="107000"/>
                </a:lnSpc>
                <a:spcAft>
                  <a:spcPts val="800"/>
                </a:spcAft>
              </a:pPr>
              <a:r>
                <a:rPr lang="zh-CN" altLang="en-US" sz="1800" kern="100" dirty="0">
                  <a:solidFill>
                    <a:schemeClr val="accent1"/>
                  </a:solidFill>
                  <a:effectLst/>
                  <a:latin typeface="华文中宋" panose="02010600040101010101" pitchFamily="2" charset="-122"/>
                  <a:ea typeface="华文中宋" panose="02010600040101010101" pitchFamily="2" charset="-122"/>
                  <a:cs typeface="Arial" panose="020B0604020202020204" pitchFamily="34" charset="0"/>
                </a:rPr>
                <a:t>区别</a:t>
              </a:r>
              <a:r>
                <a:rPr lang="zh-CN" altLang="en-US" sz="1800" kern="100" dirty="0">
                  <a:effectLst/>
                  <a:latin typeface="华文中宋" panose="02010600040101010101" pitchFamily="2" charset="-122"/>
                  <a:ea typeface="华文中宋" panose="02010600040101010101" pitchFamily="2" charset="-122"/>
                  <a:cs typeface="Arial" panose="020B0604020202020204" pitchFamily="34" charset="0"/>
                </a:rPr>
                <a:t>：数据是对客观事物记录下来的可以鉴别的符号。这些符号不仅指数字，而且包括字符、文字、图形等；信息是经过加工后并对客观世界产生影响的数据。</a:t>
              </a:r>
            </a:p>
            <a:p>
              <a:pPr algn="just">
                <a:lnSpc>
                  <a:spcPct val="107000"/>
                </a:lnSpc>
                <a:spcAft>
                  <a:spcPts val="800"/>
                </a:spcAft>
              </a:pPr>
              <a:r>
                <a:rPr lang="zh-CN" altLang="en-US" sz="1800" kern="100" dirty="0">
                  <a:effectLst/>
                  <a:latin typeface="华文中宋" panose="02010600040101010101" pitchFamily="2" charset="-122"/>
                  <a:ea typeface="华文中宋" panose="02010600040101010101" pitchFamily="2" charset="-122"/>
                  <a:cs typeface="Arial" panose="020B0604020202020204" pitchFamily="34" charset="0"/>
                </a:rPr>
                <a:t>数据是数据采集时提供的，信息是从采集的数据中获取的有用信息。</a:t>
              </a:r>
            </a:p>
            <a:p>
              <a:pPr algn="just">
                <a:lnSpc>
                  <a:spcPct val="107000"/>
                </a:lnSpc>
                <a:spcAft>
                  <a:spcPts val="800"/>
                </a:spcAft>
              </a:pPr>
              <a:r>
                <a:rPr lang="zh-CN" altLang="en-US" sz="1800" kern="100" dirty="0">
                  <a:effectLst/>
                  <a:latin typeface="华文中宋" panose="02010600040101010101" pitchFamily="2" charset="-122"/>
                  <a:ea typeface="华文中宋" panose="02010600040101010101" pitchFamily="2" charset="-122"/>
                  <a:cs typeface="Arial" panose="020B0604020202020204" pitchFamily="34" charset="0"/>
                </a:rPr>
                <a:t>据反映的是事物的表象，信息反映的是事物的本质。</a:t>
              </a:r>
            </a:p>
            <a:p>
              <a:pPr algn="just">
                <a:lnSpc>
                  <a:spcPct val="107000"/>
                </a:lnSpc>
                <a:spcAft>
                  <a:spcPts val="800"/>
                </a:spcAft>
              </a:pPr>
              <a:r>
                <a:rPr lang="zh-CN" altLang="en-US" sz="1800" kern="100" dirty="0">
                  <a:effectLst/>
                  <a:latin typeface="华文中宋" panose="02010600040101010101" pitchFamily="2" charset="-122"/>
                  <a:ea typeface="华文中宋" panose="02010600040101010101" pitchFamily="2" charset="-122"/>
                  <a:cs typeface="Arial" panose="020B0604020202020204" pitchFamily="34" charset="0"/>
                </a:rPr>
                <a:t>数据的形式变化多端，很容易受载体的影响，信息则比较稳定，不随载体的性质而随意改变。</a:t>
              </a:r>
              <a:endParaRPr lang="en-US" altLang="zh-CN" sz="1800" kern="100" dirty="0">
                <a:effectLst/>
                <a:latin typeface="华文中宋" panose="02010600040101010101" pitchFamily="2" charset="-122"/>
                <a:ea typeface="华文中宋" panose="02010600040101010101" pitchFamily="2" charset="-122"/>
                <a:cs typeface="Arial" panose="020B0604020202020204" pitchFamily="34" charset="0"/>
              </a:endParaRPr>
            </a:p>
            <a:p>
              <a:pPr algn="just">
                <a:lnSpc>
                  <a:spcPct val="107000"/>
                </a:lnSpc>
                <a:spcAft>
                  <a:spcPts val="800"/>
                </a:spcAft>
              </a:pPr>
              <a:r>
                <a:rPr lang="zh-CN" altLang="en-US" sz="1800" kern="100" dirty="0">
                  <a:solidFill>
                    <a:schemeClr val="accent1"/>
                  </a:solidFill>
                  <a:effectLst/>
                  <a:latin typeface="华文中宋" panose="02010600040101010101" pitchFamily="2" charset="-122"/>
                  <a:ea typeface="华文中宋" panose="02010600040101010101" pitchFamily="2" charset="-122"/>
                  <a:cs typeface="Arial" panose="020B0604020202020204" pitchFamily="34" charset="0"/>
                </a:rPr>
                <a:t>联系</a:t>
              </a:r>
              <a:r>
                <a:rPr lang="zh-CN" altLang="en-US" sz="1800" kern="100" dirty="0">
                  <a:effectLst/>
                  <a:latin typeface="华文中宋" panose="02010600040101010101" pitchFamily="2" charset="-122"/>
                  <a:ea typeface="华文中宋" panose="02010600040101010101" pitchFamily="2" charset="-122"/>
                  <a:cs typeface="Arial" panose="020B0604020202020204" pitchFamily="34" charset="0"/>
                </a:rPr>
                <a:t>：数据是反映客观事物属性的记录，是信息的具体表现形式。数据经过加工处理之后，就成为信息；而信息需要经过数字化转变成数据才能存储和传输。</a:t>
              </a:r>
            </a:p>
            <a:p>
              <a:pPr algn="just">
                <a:lnSpc>
                  <a:spcPct val="107000"/>
                </a:lnSpc>
                <a:spcAft>
                  <a:spcPts val="800"/>
                </a:spcAft>
              </a:pPr>
              <a:endParaRPr lang="zh-CN" altLang="en-US" sz="1800" kern="100" dirty="0">
                <a:effectLst/>
                <a:latin typeface="华文中宋" panose="02010600040101010101" pitchFamily="2" charset="-122"/>
                <a:ea typeface="华文中宋" panose="02010600040101010101" pitchFamily="2" charset="-122"/>
                <a:cs typeface="Arial" panose="020B0604020202020204" pitchFamily="34" charset="0"/>
              </a:endParaRPr>
            </a:p>
            <a:p>
              <a:pPr algn="just">
                <a:lnSpc>
                  <a:spcPct val="130000"/>
                </a:lnSpc>
              </a:pPr>
              <a:endParaRPr dirty="0">
                <a:solidFill>
                  <a:schemeClr val="bg2">
                    <a:lumMod val="25000"/>
                  </a:schemeClr>
                </a:solidFill>
                <a:latin typeface="华文中宋" panose="02010600040101010101" pitchFamily="2" charset="-122"/>
                <a:ea typeface="华文中宋" panose="02010600040101010101" pitchFamily="2" charset="-122"/>
              </a:endParaRPr>
            </a:p>
          </p:txBody>
        </p:sp>
      </p:grpSp>
      <p:grpSp>
        <p:nvGrpSpPr>
          <p:cNvPr id="17" name="组合 16"/>
          <p:cNvGrpSpPr/>
          <p:nvPr/>
        </p:nvGrpSpPr>
        <p:grpSpPr>
          <a:xfrm>
            <a:off x="7546369" y="1028532"/>
            <a:ext cx="4196080" cy="1435885"/>
            <a:chOff x="1304799" y="1473201"/>
            <a:chExt cx="4196080" cy="1435885"/>
          </a:xfrm>
        </p:grpSpPr>
        <p:sp>
          <p:nvSpPr>
            <p:cNvPr id="18" name="泪滴形 17"/>
            <p:cNvSpPr/>
            <p:nvPr/>
          </p:nvSpPr>
          <p:spPr>
            <a:xfrm flipH="1">
              <a:off x="1407160" y="1473201"/>
              <a:ext cx="518160" cy="518160"/>
            </a:xfrm>
            <a:prstGeom prst="teardrop">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560830" y="1547615"/>
              <a:ext cx="2194560" cy="398780"/>
            </a:xfrm>
            <a:prstGeom prst="rect">
              <a:avLst/>
            </a:prstGeom>
            <a:noFill/>
          </p:spPr>
          <p:txBody>
            <a:bodyPr wrap="square" rtlCol="0">
              <a:spAutoFit/>
            </a:bodyPr>
            <a:lstStyle/>
            <a:p>
              <a:r>
                <a:rPr lang="en-US" altLang="zh-CN" sz="2000" spc="100" dirty="0">
                  <a:solidFill>
                    <a:srgbClr val="2F5597"/>
                  </a:solidFill>
                  <a:latin typeface="华文中宋" panose="02010600040101010101" pitchFamily="2" charset="-122"/>
                  <a:ea typeface="华文中宋" panose="02010600040101010101" pitchFamily="2" charset="-122"/>
                </a:rPr>
                <a:t>    </a:t>
              </a:r>
              <a:r>
                <a:rPr lang="zh-CN" altLang="en-US" sz="2000" spc="100" dirty="0">
                  <a:solidFill>
                    <a:srgbClr val="2F5597"/>
                  </a:solidFill>
                  <a:latin typeface="华文中宋" panose="02010600040101010101" pitchFamily="2" charset="-122"/>
                  <a:ea typeface="华文中宋" panose="02010600040101010101" pitchFamily="2" charset="-122"/>
                </a:rPr>
                <a:t>例子</a:t>
              </a:r>
            </a:p>
          </p:txBody>
        </p:sp>
        <p:sp>
          <p:nvSpPr>
            <p:cNvPr id="20" name="矩形 19"/>
            <p:cNvSpPr/>
            <p:nvPr/>
          </p:nvSpPr>
          <p:spPr>
            <a:xfrm>
              <a:off x="1412240" y="2235200"/>
              <a:ext cx="1026160" cy="4571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304799" y="2491856"/>
              <a:ext cx="4196080" cy="417230"/>
            </a:xfrm>
            <a:prstGeom prst="rect">
              <a:avLst/>
            </a:prstGeom>
            <a:noFill/>
          </p:spPr>
          <p:txBody>
            <a:bodyPr wrap="square" rtlCol="0">
              <a:spAutoFit/>
            </a:bodyPr>
            <a:lstStyle/>
            <a:p>
              <a:pPr algn="just">
                <a:lnSpc>
                  <a:spcPct val="130000"/>
                </a:lnSpc>
              </a:pPr>
              <a:endParaRPr dirty="0">
                <a:solidFill>
                  <a:schemeClr val="bg2">
                    <a:lumMod val="25000"/>
                  </a:schemeClr>
                </a:solidFill>
                <a:latin typeface="华文中宋" panose="02010600040101010101" pitchFamily="2" charset="-122"/>
                <a:ea typeface="华文中宋" panose="02010600040101010101" pitchFamily="2" charset="-122"/>
              </a:endParaRPr>
            </a:p>
          </p:txBody>
        </p:sp>
      </p:grpSp>
      <p:cxnSp>
        <p:nvCxnSpPr>
          <p:cNvPr id="23" name="直接连接符 22"/>
          <p:cNvCxnSpPr/>
          <p:nvPr/>
        </p:nvCxnSpPr>
        <p:spPr>
          <a:xfrm>
            <a:off x="6876835" y="1889250"/>
            <a:ext cx="0" cy="3539759"/>
          </a:xfrm>
          <a:prstGeom prst="line">
            <a:avLst/>
          </a:prstGeom>
          <a:ln>
            <a:solidFill>
              <a:srgbClr val="2F5597">
                <a:alpha val="50000"/>
              </a:srgb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597739" y="2000924"/>
            <a:ext cx="3873355" cy="3538276"/>
          </a:xfrm>
          <a:prstGeom prst="rect">
            <a:avLst/>
          </a:prstGeom>
          <a:noFill/>
        </p:spPr>
        <p:txBody>
          <a:bodyPr wrap="square">
            <a:spAutoFit/>
          </a:bodyPr>
          <a:lstStyle/>
          <a:p>
            <a:pPr algn="just">
              <a:lnSpc>
                <a:spcPct val="107000"/>
              </a:lnSpc>
              <a:spcAft>
                <a:spcPts val="800"/>
              </a:spcAft>
            </a:pPr>
            <a:r>
              <a:rPr lang="zh-CN" altLang="en-US" sz="1800" kern="100" dirty="0">
                <a:effectLst/>
                <a:latin typeface="华文中宋" panose="02010600040101010101" pitchFamily="2" charset="-122"/>
                <a:ea typeface="华文中宋" panose="02010600040101010101" pitchFamily="2" charset="-122"/>
                <a:cs typeface="Arial" panose="020B0604020202020204" pitchFamily="34" charset="0"/>
              </a:rPr>
              <a:t>例子</a:t>
            </a:r>
            <a:r>
              <a:rPr lang="en-US" altLang="zh-CN" sz="1800" kern="100" dirty="0">
                <a:effectLst/>
                <a:latin typeface="华文中宋" panose="02010600040101010101" pitchFamily="2" charset="-122"/>
                <a:ea typeface="华文中宋" panose="02010600040101010101" pitchFamily="2" charset="-122"/>
                <a:cs typeface="Arial" panose="020B0604020202020204" pitchFamily="34" charset="0"/>
              </a:rPr>
              <a:t>a:</a:t>
            </a:r>
            <a:r>
              <a:rPr lang="zh-CN" altLang="en-US" sz="1800" kern="100" dirty="0">
                <a:effectLst/>
                <a:latin typeface="华文中宋" panose="02010600040101010101" pitchFamily="2" charset="-122"/>
                <a:ea typeface="华文中宋" panose="02010600040101010101" pitchFamily="2" charset="-122"/>
                <a:cs typeface="Arial" panose="020B0604020202020204" pitchFamily="34" charset="0"/>
              </a:rPr>
              <a:t>比如做问卷调查的时候，问卷收回以后，得到的只是数据，只有将数据进行整理、分析之后，得到的才能叫信息</a:t>
            </a:r>
          </a:p>
          <a:p>
            <a:pPr algn="just">
              <a:lnSpc>
                <a:spcPct val="107000"/>
              </a:lnSpc>
              <a:spcAft>
                <a:spcPts val="800"/>
              </a:spcAft>
            </a:pPr>
            <a:r>
              <a:rPr lang="zh-CN" altLang="en-US" sz="1800" kern="100" dirty="0">
                <a:effectLst/>
                <a:latin typeface="华文中宋" panose="02010600040101010101" pitchFamily="2" charset="-122"/>
                <a:ea typeface="华文中宋" panose="02010600040101010101" pitchFamily="2" charset="-122"/>
                <a:cs typeface="Arial" panose="020B0604020202020204" pitchFamily="34" charset="0"/>
              </a:rPr>
              <a:t>例子</a:t>
            </a:r>
            <a:r>
              <a:rPr lang="en-US" altLang="zh-CN" sz="1800" kern="100" dirty="0">
                <a:effectLst/>
                <a:latin typeface="华文中宋" panose="02010600040101010101" pitchFamily="2" charset="-122"/>
                <a:ea typeface="华文中宋" panose="02010600040101010101" pitchFamily="2" charset="-122"/>
                <a:cs typeface="Arial" panose="020B0604020202020204" pitchFamily="34" charset="0"/>
              </a:rPr>
              <a:t>b:</a:t>
            </a:r>
            <a:r>
              <a:rPr lang="zh-CN" altLang="en-US" sz="1800" kern="100" dirty="0">
                <a:effectLst/>
                <a:latin typeface="华文中宋" panose="02010600040101010101" pitchFamily="2" charset="-122"/>
                <a:ea typeface="华文中宋" panose="02010600040101010101" pitchFamily="2" charset="-122"/>
                <a:cs typeface="Arial" panose="020B0604020202020204" pitchFamily="34" charset="0"/>
              </a:rPr>
              <a:t>比如大家的百度搜索记录，在后台的服务器都有记录，这些都是数据。然后根据这些数据能够推测出你的喜好，年龄，性别等，这些就是信息。</a:t>
            </a:r>
          </a:p>
          <a:p>
            <a:pPr algn="just">
              <a:lnSpc>
                <a:spcPct val="107000"/>
              </a:lnSpc>
              <a:spcAft>
                <a:spcPts val="800"/>
              </a:spcAft>
            </a:pPr>
            <a:r>
              <a:rPr lang="zh-CN" altLang="en-US" sz="1800" kern="100" dirty="0">
                <a:effectLst/>
                <a:latin typeface="华文中宋" panose="02010600040101010101" pitchFamily="2" charset="-122"/>
                <a:ea typeface="华文中宋" panose="02010600040101010101" pitchFamily="2" charset="-122"/>
                <a:cs typeface="Arial" panose="020B0604020202020204" pitchFamily="34" charset="0"/>
              </a:rPr>
              <a:t>例子</a:t>
            </a:r>
            <a:r>
              <a:rPr lang="en-US" altLang="zh-CN" sz="1800" kern="100" dirty="0">
                <a:effectLst/>
                <a:latin typeface="华文中宋" panose="02010600040101010101" pitchFamily="2" charset="-122"/>
                <a:ea typeface="华文中宋" panose="02010600040101010101" pitchFamily="2" charset="-122"/>
                <a:cs typeface="Arial" panose="020B0604020202020204" pitchFamily="34" charset="0"/>
              </a:rPr>
              <a:t>c:2.26</a:t>
            </a:r>
            <a:r>
              <a:rPr lang="zh-CN" altLang="en-US" sz="1800" kern="100" dirty="0">
                <a:effectLst/>
                <a:latin typeface="华文中宋" panose="02010600040101010101" pitchFamily="2" charset="-122"/>
                <a:ea typeface="华文中宋" panose="02010600040101010101" pitchFamily="2" charset="-122"/>
                <a:cs typeface="Arial" panose="020B0604020202020204" pitchFamily="34" charset="0"/>
              </a:rPr>
              <a:t>米是一条数据，姚明的身高是</a:t>
            </a:r>
            <a:r>
              <a:rPr lang="en-US" altLang="zh-CN" sz="1800" kern="100" dirty="0">
                <a:effectLst/>
                <a:latin typeface="华文中宋" panose="02010600040101010101" pitchFamily="2" charset="-122"/>
                <a:ea typeface="华文中宋" panose="02010600040101010101" pitchFamily="2" charset="-122"/>
                <a:cs typeface="Arial" panose="020B0604020202020204" pitchFamily="34" charset="0"/>
              </a:rPr>
              <a:t>2.26</a:t>
            </a:r>
            <a:r>
              <a:rPr lang="zh-CN" altLang="en-US" sz="1800" kern="100" dirty="0">
                <a:effectLst/>
                <a:latin typeface="华文中宋" panose="02010600040101010101" pitchFamily="2" charset="-122"/>
                <a:ea typeface="华文中宋" panose="02010600040101010101" pitchFamily="2" charset="-122"/>
                <a:cs typeface="Arial" panose="020B0604020202020204" pitchFamily="34" charset="0"/>
              </a:rPr>
              <a:t>米是一条信息</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2580"/>
            <a:ext cx="12192000" cy="759434"/>
            <a:chOff x="0" y="127385"/>
            <a:chExt cx="12192000" cy="759434"/>
          </a:xfrm>
        </p:grpSpPr>
        <p:cxnSp>
          <p:nvCxnSpPr>
            <p:cNvPr id="3" name="直接连接符 2"/>
            <p:cNvCxnSpPr/>
            <p:nvPr/>
          </p:nvCxnSpPr>
          <p:spPr>
            <a:xfrm>
              <a:off x="0" y="743712"/>
              <a:ext cx="12192000" cy="0"/>
            </a:xfrm>
            <a:prstGeom prst="line">
              <a:avLst/>
            </a:prstGeom>
            <a:ln>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0" y="743712"/>
              <a:ext cx="2407920" cy="0"/>
            </a:xfrm>
            <a:prstGeom prst="line">
              <a:avLst/>
            </a:prstGeom>
            <a:ln w="38100">
              <a:solidFill>
                <a:srgbClr val="2F5597"/>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cstate="print">
              <a:clrChange>
                <a:clrFrom>
                  <a:srgbClr val="FEFEFE"/>
                </a:clrFrom>
                <a:clrTo>
                  <a:srgbClr val="FEFEFE">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65134" y="127385"/>
              <a:ext cx="1703627" cy="759434"/>
            </a:xfrm>
            <a:prstGeom prst="rect">
              <a:avLst/>
            </a:prstGeom>
          </p:spPr>
        </p:pic>
      </p:grpSp>
      <p:grpSp>
        <p:nvGrpSpPr>
          <p:cNvPr id="8" name="组合 7"/>
          <p:cNvGrpSpPr/>
          <p:nvPr/>
        </p:nvGrpSpPr>
        <p:grpSpPr>
          <a:xfrm>
            <a:off x="0" y="6473889"/>
            <a:ext cx="12192000" cy="384110"/>
            <a:chOff x="0" y="6473889"/>
            <a:chExt cx="12192000" cy="384110"/>
          </a:xfrm>
        </p:grpSpPr>
        <p:sp>
          <p:nvSpPr>
            <p:cNvPr id="9" name="矩形 8"/>
            <p:cNvSpPr/>
            <p:nvPr/>
          </p:nvSpPr>
          <p:spPr>
            <a:xfrm>
              <a:off x="0" y="6539588"/>
              <a:ext cx="12192000" cy="31841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pc="500" dirty="0">
                <a:latin typeface="华文中宋" panose="02010600040101010101" pitchFamily="2" charset="-122"/>
                <a:ea typeface="华文中宋" panose="02010600040101010101" pitchFamily="2" charset="-122"/>
              </a:endParaRPr>
            </a:p>
          </p:txBody>
        </p:sp>
        <p:sp>
          <p:nvSpPr>
            <p:cNvPr id="10" name="文本框 9"/>
            <p:cNvSpPr txBox="1"/>
            <p:nvPr/>
          </p:nvSpPr>
          <p:spPr>
            <a:xfrm>
              <a:off x="0" y="6473889"/>
              <a:ext cx="3708400" cy="369332"/>
            </a:xfrm>
            <a:prstGeom prst="rect">
              <a:avLst/>
            </a:prstGeom>
            <a:noFill/>
          </p:spPr>
          <p:txBody>
            <a:bodyPr wrap="square" rtlCol="0">
              <a:spAutoFit/>
            </a:bodyPr>
            <a:lstStyle/>
            <a:p>
              <a:pPr lvl="0"/>
              <a:r>
                <a:rPr lang="zh-CN" altLang="en-US" dirty="0">
                  <a:solidFill>
                    <a:prstClr val="white"/>
                  </a:solidFill>
                  <a:latin typeface="华文中宋" panose="02010600040101010101" pitchFamily="2" charset="-122"/>
                  <a:ea typeface="华文中宋" panose="02010600040101010101" pitchFamily="2" charset="-122"/>
                </a:rPr>
                <a:t> </a:t>
              </a:r>
              <a:r>
                <a:rPr lang="zh-CN" altLang="en-US" sz="1200" spc="500" dirty="0">
                  <a:solidFill>
                    <a:prstClr val="white"/>
                  </a:solidFill>
                  <a:latin typeface="华文中宋" panose="02010600040101010101" pitchFamily="2" charset="-122"/>
                  <a:ea typeface="华文中宋" panose="02010600040101010101" pitchFamily="2" charset="-122"/>
                </a:rPr>
                <a:t>为天下储人才，为国家图富强</a:t>
              </a:r>
              <a:endParaRPr lang="zh-CN" altLang="en-US" spc="500" dirty="0">
                <a:solidFill>
                  <a:prstClr val="white"/>
                </a:solidFill>
                <a:latin typeface="华文中宋" panose="02010600040101010101" pitchFamily="2" charset="-122"/>
                <a:ea typeface="华文中宋" panose="02010600040101010101" pitchFamily="2" charset="-122"/>
              </a:endParaRPr>
            </a:p>
          </p:txBody>
        </p:sp>
      </p:grpSp>
      <p:sp>
        <p:nvSpPr>
          <p:cNvPr id="11" name="文本框 10"/>
          <p:cNvSpPr txBox="1"/>
          <p:nvPr/>
        </p:nvSpPr>
        <p:spPr>
          <a:xfrm>
            <a:off x="97394" y="33974"/>
            <a:ext cx="3775393" cy="523220"/>
          </a:xfrm>
          <a:prstGeom prst="rect">
            <a:avLst/>
          </a:prstGeom>
          <a:noFill/>
        </p:spPr>
        <p:txBody>
          <a:bodyPr wrap="none" rtlCol="0">
            <a:spAutoFit/>
          </a:bodyPr>
          <a:lstStyle/>
          <a:p>
            <a:r>
              <a:rPr lang="zh-CN" altLang="en-US" sz="2800" dirty="0">
                <a:latin typeface="华文中宋" panose="02010600040101010101" pitchFamily="2" charset="-122"/>
                <a:ea typeface="华文中宋" panose="02010600040101010101" pitchFamily="2" charset="-122"/>
              </a:rPr>
              <a:t>信息与数据的具体区别</a:t>
            </a:r>
          </a:p>
        </p:txBody>
      </p:sp>
      <p:sp>
        <p:nvSpPr>
          <p:cNvPr id="19" name="文本框 18"/>
          <p:cNvSpPr txBox="1"/>
          <p:nvPr/>
        </p:nvSpPr>
        <p:spPr>
          <a:xfrm>
            <a:off x="97394" y="650301"/>
            <a:ext cx="12094606" cy="5632311"/>
          </a:xfrm>
          <a:prstGeom prst="rect">
            <a:avLst/>
          </a:prstGeom>
          <a:noFill/>
        </p:spPr>
        <p:txBody>
          <a:bodyPr wrap="square" rtlCol="0">
            <a:spAutoFit/>
          </a:bodyPr>
          <a:lstStyle/>
          <a:p>
            <a:r>
              <a:rPr lang="zh-CN" altLang="en-US" sz="2000" dirty="0">
                <a:latin typeface="华文中宋" panose="02010600040101010101" pitchFamily="2" charset="-122"/>
                <a:ea typeface="华文中宋" panose="02010600040101010101" pitchFamily="2" charset="-122"/>
              </a:rPr>
              <a:t>一、概念不同</a:t>
            </a:r>
          </a:p>
          <a:p>
            <a:endParaRPr lang="zh-CN" altLang="en-US"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、数据是信息的表现形式和载体，可以是符号、文字、数字、语音、图像、视频等。</a:t>
            </a:r>
          </a:p>
          <a:p>
            <a:endParaRPr lang="zh-CN" altLang="en-US"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、信息是数据的内涵，信息是加载于数据之上，对数据作具有含义的解释。</a:t>
            </a:r>
          </a:p>
          <a:p>
            <a:endParaRPr lang="zh-CN" altLang="en-US"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二、特点不同</a:t>
            </a:r>
          </a:p>
          <a:p>
            <a:endParaRPr lang="zh-CN" altLang="en-US"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、信息</a:t>
            </a:r>
            <a:endParaRPr lang="en-US" altLang="zh-CN"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）消息</a:t>
            </a:r>
            <a:r>
              <a:rPr lang="en-US" altLang="zh-CN" sz="2000" dirty="0">
                <a:latin typeface="华文中宋" panose="02010600040101010101" pitchFamily="2" charset="-122"/>
                <a:ea typeface="华文中宋" panose="02010600040101010101" pitchFamily="2" charset="-122"/>
              </a:rPr>
              <a:t>x</a:t>
            </a:r>
            <a:r>
              <a:rPr lang="zh-CN" altLang="en-US" sz="2000" dirty="0">
                <a:latin typeface="华文中宋" panose="02010600040101010101" pitchFamily="2" charset="-122"/>
                <a:ea typeface="华文中宋" panose="02010600040101010101" pitchFamily="2" charset="-122"/>
              </a:rPr>
              <a:t>发生的概率</a:t>
            </a:r>
            <a:r>
              <a:rPr lang="en-US" altLang="zh-CN" sz="2000" dirty="0">
                <a:latin typeface="华文中宋" panose="02010600040101010101" pitchFamily="2" charset="-122"/>
                <a:ea typeface="华文中宋" panose="02010600040101010101" pitchFamily="2" charset="-122"/>
              </a:rPr>
              <a:t>P</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x</a:t>
            </a:r>
            <a:r>
              <a:rPr lang="zh-CN" altLang="en-US" sz="2000" dirty="0">
                <a:latin typeface="华文中宋" panose="02010600040101010101" pitchFamily="2" charset="-122"/>
                <a:ea typeface="华文中宋" panose="02010600040101010101" pitchFamily="2" charset="-122"/>
              </a:rPr>
              <a:t>）越大，信息量越小；反之，发生的概率越小，信息量就越大。可见，信息量（我们用</a:t>
            </a:r>
            <a:r>
              <a:rPr lang="en-US" altLang="zh-CN" sz="2000" dirty="0">
                <a:latin typeface="华文中宋" panose="02010600040101010101" pitchFamily="2" charset="-122"/>
                <a:ea typeface="华文中宋" panose="02010600040101010101" pitchFamily="2" charset="-122"/>
              </a:rPr>
              <a:t>I</a:t>
            </a:r>
            <a:r>
              <a:rPr lang="zh-CN" altLang="en-US" sz="2000" dirty="0">
                <a:latin typeface="华文中宋" panose="02010600040101010101" pitchFamily="2" charset="-122"/>
                <a:ea typeface="华文中宋" panose="02010600040101010101" pitchFamily="2" charset="-122"/>
              </a:rPr>
              <a:t>来表示）和消息发生的概率是相反的关系。</a:t>
            </a:r>
          </a:p>
          <a:p>
            <a:endParaRPr lang="zh-CN" altLang="en-US"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）当概率为</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时，百分百发生的事，信息量为</a:t>
            </a:r>
            <a:r>
              <a:rPr lang="en-US" altLang="zh-CN" sz="2000" dirty="0">
                <a:latin typeface="华文中宋" panose="02010600040101010101" pitchFamily="2" charset="-122"/>
                <a:ea typeface="华文中宋" panose="02010600040101010101" pitchFamily="2" charset="-122"/>
              </a:rPr>
              <a:t>0</a:t>
            </a:r>
            <a:r>
              <a:rPr lang="zh-CN" altLang="en-US" sz="2000" dirty="0">
                <a:latin typeface="华文中宋" panose="02010600040101010101" pitchFamily="2" charset="-122"/>
                <a:ea typeface="华文中宋" panose="02010600040101010101" pitchFamily="2" charset="-122"/>
              </a:rPr>
              <a:t>。</a:t>
            </a:r>
          </a:p>
          <a:p>
            <a:endParaRPr lang="zh-CN" altLang="en-US"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、数据</a:t>
            </a:r>
            <a:endParaRPr lang="en-US" altLang="zh-CN"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数据可以是连续的值，比如声音、图像，称为模拟数据。也可以是离散的，如符号、文字，称为数字数据。</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2580"/>
            <a:ext cx="12192000" cy="759434"/>
            <a:chOff x="0" y="127385"/>
            <a:chExt cx="12192000" cy="759434"/>
          </a:xfrm>
        </p:grpSpPr>
        <p:cxnSp>
          <p:nvCxnSpPr>
            <p:cNvPr id="3" name="直接连接符 2"/>
            <p:cNvCxnSpPr/>
            <p:nvPr/>
          </p:nvCxnSpPr>
          <p:spPr>
            <a:xfrm>
              <a:off x="0" y="743712"/>
              <a:ext cx="12192000" cy="0"/>
            </a:xfrm>
            <a:prstGeom prst="line">
              <a:avLst/>
            </a:prstGeom>
            <a:ln>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0" y="743712"/>
              <a:ext cx="2407920" cy="0"/>
            </a:xfrm>
            <a:prstGeom prst="line">
              <a:avLst/>
            </a:prstGeom>
            <a:ln w="38100">
              <a:solidFill>
                <a:srgbClr val="2F5597"/>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cstate="print">
              <a:clrChange>
                <a:clrFrom>
                  <a:srgbClr val="FEFEFE"/>
                </a:clrFrom>
                <a:clrTo>
                  <a:srgbClr val="FEFEFE">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65134" y="127385"/>
              <a:ext cx="1703627" cy="759434"/>
            </a:xfrm>
            <a:prstGeom prst="rect">
              <a:avLst/>
            </a:prstGeom>
          </p:spPr>
        </p:pic>
      </p:grpSp>
      <p:sp>
        <p:nvSpPr>
          <p:cNvPr id="6" name="文本框 5"/>
          <p:cNvSpPr txBox="1"/>
          <p:nvPr/>
        </p:nvSpPr>
        <p:spPr>
          <a:xfrm>
            <a:off x="97394" y="33974"/>
            <a:ext cx="3775393" cy="523220"/>
          </a:xfrm>
          <a:prstGeom prst="rect">
            <a:avLst/>
          </a:prstGeom>
          <a:noFill/>
        </p:spPr>
        <p:txBody>
          <a:bodyPr wrap="none" rtlCol="0">
            <a:spAutoFit/>
          </a:bodyPr>
          <a:lstStyle/>
          <a:p>
            <a:r>
              <a:rPr lang="zh-CN" altLang="en-US" sz="2800" dirty="0">
                <a:latin typeface="华文中宋" panose="02010600040101010101" pitchFamily="2" charset="-122"/>
                <a:ea typeface="华文中宋" panose="02010600040101010101" pitchFamily="2" charset="-122"/>
              </a:rPr>
              <a:t>信息与数据的具体区别</a:t>
            </a:r>
          </a:p>
        </p:txBody>
      </p:sp>
      <p:sp>
        <p:nvSpPr>
          <p:cNvPr id="7" name="文本框 6"/>
          <p:cNvSpPr txBox="1"/>
          <p:nvPr/>
        </p:nvSpPr>
        <p:spPr>
          <a:xfrm>
            <a:off x="97393" y="650301"/>
            <a:ext cx="11938781" cy="5909310"/>
          </a:xfrm>
          <a:prstGeom prst="rect">
            <a:avLst/>
          </a:prstGeom>
          <a:noFill/>
        </p:spPr>
        <p:txBody>
          <a:bodyPr wrap="square" rtlCol="0">
            <a:spAutoFit/>
          </a:bodyPr>
          <a:lstStyle/>
          <a:p>
            <a:r>
              <a:rPr lang="zh-CN" altLang="en-US" dirty="0">
                <a:latin typeface="华文中宋" panose="02010600040101010101" pitchFamily="2" charset="-122"/>
                <a:ea typeface="华文中宋" panose="02010600040101010101" pitchFamily="2" charset="-122"/>
              </a:rPr>
              <a:t>三、分类不同</a:t>
            </a:r>
          </a:p>
          <a:p>
            <a:endParaRPr lang="zh-CN" altLang="en-US"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、数据（按性质分）：</a:t>
            </a:r>
          </a:p>
          <a:p>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）定位的，如各种坐标数据。</a:t>
            </a:r>
          </a:p>
          <a:p>
            <a:endParaRPr lang="zh-CN" altLang="en-US"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）定性的，如表示事物属性的数据（居民地、河流、道路等）。</a:t>
            </a:r>
          </a:p>
          <a:p>
            <a:endParaRPr lang="zh-CN" altLang="en-US"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）定量的，反映事物数量特征的数据，如长度、面积、体积等几何量或重量、速度等物理量。</a:t>
            </a:r>
          </a:p>
          <a:p>
            <a:endParaRPr lang="zh-CN" altLang="en-US"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）定时的，反映事物时间特性的数据，如年、月、日、时、分、秒等。</a:t>
            </a:r>
          </a:p>
          <a:p>
            <a:endParaRPr lang="zh-CN" altLang="en-US"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、信息：</a:t>
            </a:r>
          </a:p>
          <a:p>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）信息的表示、传播、储存必须依附于某种载体，载体就是承载信息的事物。</a:t>
            </a:r>
          </a:p>
          <a:p>
            <a:endParaRPr lang="zh-CN" altLang="en-US"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）信息是可以加工和处理的。信息也可以从一种形态转换成另一种形态。</a:t>
            </a:r>
          </a:p>
          <a:p>
            <a:endParaRPr lang="zh-CN" altLang="en-US"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）信息可以脱离它所反映的事物被存储和保留和传播。</a:t>
            </a:r>
          </a:p>
          <a:p>
            <a:endParaRPr lang="zh-CN" altLang="en-US"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）信息是可以传递和共享的。信息可以被重复使用而不会像物质和能源那样产生损耗。</a:t>
            </a:r>
          </a:p>
          <a:p>
            <a:endParaRPr lang="zh-CN" altLang="en-US"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5</a:t>
            </a:r>
            <a:r>
              <a:rPr lang="zh-CN" altLang="en-US" dirty="0">
                <a:latin typeface="华文中宋" panose="02010600040101010101" pitchFamily="2" charset="-122"/>
                <a:ea typeface="华文中宋" panose="02010600040101010101" pitchFamily="2" charset="-122"/>
              </a:rPr>
              <a:t>）信息具有时效性。</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gradFill>
            <a:gsLst>
              <a:gs pos="0">
                <a:schemeClr val="accent1">
                  <a:lumMod val="75000"/>
                  <a:alpha val="64000"/>
                </a:schemeClr>
              </a:gs>
              <a:gs pos="81000">
                <a:schemeClr val="tx2">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5332095" y="1337945"/>
            <a:ext cx="1527810" cy="1527810"/>
            <a:chOff x="5332117" y="1561712"/>
            <a:chExt cx="1527764" cy="1527764"/>
          </a:xfrm>
        </p:grpSpPr>
        <p:sp>
          <p:nvSpPr>
            <p:cNvPr id="23" name="椭圆 22"/>
            <p:cNvSpPr/>
            <p:nvPr/>
          </p:nvSpPr>
          <p:spPr>
            <a:xfrm>
              <a:off x="5332117" y="1561712"/>
              <a:ext cx="1527764" cy="1527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book-closed-with-a-bookmark_21046"/>
            <p:cNvSpPr>
              <a:spLocks noChangeAspect="1"/>
            </p:cNvSpPr>
            <p:nvPr/>
          </p:nvSpPr>
          <p:spPr bwMode="auto">
            <a:xfrm>
              <a:off x="5753146" y="1940874"/>
              <a:ext cx="685703" cy="842966"/>
            </a:xfrm>
            <a:custGeom>
              <a:avLst/>
              <a:gdLst>
                <a:gd name="T0" fmla="*/ 204 w 398"/>
                <a:gd name="T1" fmla="*/ 222 h 490"/>
                <a:gd name="T2" fmla="*/ 181 w 398"/>
                <a:gd name="T3" fmla="*/ 218 h 490"/>
                <a:gd name="T4" fmla="*/ 202 w 398"/>
                <a:gd name="T5" fmla="*/ 195 h 490"/>
                <a:gd name="T6" fmla="*/ 270 w 398"/>
                <a:gd name="T7" fmla="*/ 156 h 490"/>
                <a:gd name="T8" fmla="*/ 138 w 398"/>
                <a:gd name="T9" fmla="*/ 156 h 490"/>
                <a:gd name="T10" fmla="*/ 183 w 398"/>
                <a:gd name="T11" fmla="*/ 194 h 490"/>
                <a:gd name="T12" fmla="*/ 190 w 398"/>
                <a:gd name="T13" fmla="*/ 155 h 490"/>
                <a:gd name="T14" fmla="*/ 160 w 398"/>
                <a:gd name="T15" fmla="*/ 158 h 490"/>
                <a:gd name="T16" fmla="*/ 184 w 398"/>
                <a:gd name="T17" fmla="*/ 118 h 490"/>
                <a:gd name="T18" fmla="*/ 217 w 398"/>
                <a:gd name="T19" fmla="*/ 118 h 490"/>
                <a:gd name="T20" fmla="*/ 224 w 398"/>
                <a:gd name="T21" fmla="*/ 145 h 490"/>
                <a:gd name="T22" fmla="*/ 249 w 398"/>
                <a:gd name="T23" fmla="*/ 148 h 490"/>
                <a:gd name="T24" fmla="*/ 208 w 398"/>
                <a:gd name="T25" fmla="*/ 154 h 490"/>
                <a:gd name="T26" fmla="*/ 235 w 398"/>
                <a:gd name="T27" fmla="*/ 202 h 490"/>
                <a:gd name="T28" fmla="*/ 270 w 398"/>
                <a:gd name="T29" fmla="*/ 156 h 490"/>
                <a:gd name="T30" fmla="*/ 377 w 398"/>
                <a:gd name="T31" fmla="*/ 283 h 490"/>
                <a:gd name="T32" fmla="*/ 373 w 398"/>
                <a:gd name="T33" fmla="*/ 312 h 490"/>
                <a:gd name="T34" fmla="*/ 364 w 398"/>
                <a:gd name="T35" fmla="*/ 325 h 490"/>
                <a:gd name="T36" fmla="*/ 355 w 398"/>
                <a:gd name="T37" fmla="*/ 363 h 490"/>
                <a:gd name="T38" fmla="*/ 303 w 398"/>
                <a:gd name="T39" fmla="*/ 397 h 490"/>
                <a:gd name="T40" fmla="*/ 212 w 398"/>
                <a:gd name="T41" fmla="*/ 490 h 490"/>
                <a:gd name="T42" fmla="*/ 59 w 398"/>
                <a:gd name="T43" fmla="*/ 273 h 490"/>
                <a:gd name="T44" fmla="*/ 57 w 398"/>
                <a:gd name="T45" fmla="*/ 60 h 490"/>
                <a:gd name="T46" fmla="*/ 340 w 398"/>
                <a:gd name="T47" fmla="*/ 52 h 490"/>
                <a:gd name="T48" fmla="*/ 373 w 398"/>
                <a:gd name="T49" fmla="*/ 216 h 490"/>
                <a:gd name="T50" fmla="*/ 315 w 398"/>
                <a:gd name="T51" fmla="*/ 143 h 490"/>
                <a:gd name="T52" fmla="*/ 278 w 398"/>
                <a:gd name="T53" fmla="*/ 101 h 490"/>
                <a:gd name="T54" fmla="*/ 273 w 398"/>
                <a:gd name="T55" fmla="*/ 68 h 490"/>
                <a:gd name="T56" fmla="*/ 217 w 398"/>
                <a:gd name="T57" fmla="*/ 64 h 490"/>
                <a:gd name="T58" fmla="*/ 191 w 398"/>
                <a:gd name="T59" fmla="*/ 45 h 490"/>
                <a:gd name="T60" fmla="*/ 149 w 398"/>
                <a:gd name="T61" fmla="*/ 82 h 490"/>
                <a:gd name="T62" fmla="*/ 116 w 398"/>
                <a:gd name="T63" fmla="*/ 87 h 490"/>
                <a:gd name="T64" fmla="*/ 112 w 398"/>
                <a:gd name="T65" fmla="*/ 143 h 490"/>
                <a:gd name="T66" fmla="*/ 93 w 398"/>
                <a:gd name="T67" fmla="*/ 170 h 490"/>
                <a:gd name="T68" fmla="*/ 130 w 398"/>
                <a:gd name="T69" fmla="*/ 212 h 490"/>
                <a:gd name="T70" fmla="*/ 135 w 398"/>
                <a:gd name="T71" fmla="*/ 244 h 490"/>
                <a:gd name="T72" fmla="*/ 191 w 398"/>
                <a:gd name="T73" fmla="*/ 248 h 490"/>
                <a:gd name="T74" fmla="*/ 217 w 398"/>
                <a:gd name="T75" fmla="*/ 267 h 490"/>
                <a:gd name="T76" fmla="*/ 260 w 398"/>
                <a:gd name="T77" fmla="*/ 231 h 490"/>
                <a:gd name="T78" fmla="*/ 292 w 398"/>
                <a:gd name="T79" fmla="*/ 225 h 490"/>
                <a:gd name="T80" fmla="*/ 296 w 398"/>
                <a:gd name="T81" fmla="*/ 170 h 490"/>
                <a:gd name="T82" fmla="*/ 315 w 398"/>
                <a:gd name="T83" fmla="*/ 143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8" h="490">
                  <a:moveTo>
                    <a:pt x="213" y="206"/>
                  </a:moveTo>
                  <a:lnTo>
                    <a:pt x="204" y="222"/>
                  </a:lnTo>
                  <a:cubicBezTo>
                    <a:pt x="204" y="222"/>
                    <a:pt x="204" y="222"/>
                    <a:pt x="204" y="222"/>
                  </a:cubicBezTo>
                  <a:cubicBezTo>
                    <a:pt x="196" y="222"/>
                    <a:pt x="188" y="221"/>
                    <a:pt x="181" y="218"/>
                  </a:cubicBezTo>
                  <a:lnTo>
                    <a:pt x="198" y="205"/>
                  </a:lnTo>
                  <a:lnTo>
                    <a:pt x="202" y="195"/>
                  </a:lnTo>
                  <a:lnTo>
                    <a:pt x="213" y="206"/>
                  </a:lnTo>
                  <a:close/>
                  <a:moveTo>
                    <a:pt x="270" y="156"/>
                  </a:moveTo>
                  <a:cubicBezTo>
                    <a:pt x="270" y="120"/>
                    <a:pt x="241" y="90"/>
                    <a:pt x="204" y="90"/>
                  </a:cubicBezTo>
                  <a:cubicBezTo>
                    <a:pt x="168" y="90"/>
                    <a:pt x="138" y="120"/>
                    <a:pt x="138" y="156"/>
                  </a:cubicBezTo>
                  <a:cubicBezTo>
                    <a:pt x="138" y="178"/>
                    <a:pt x="148" y="197"/>
                    <a:pt x="164" y="209"/>
                  </a:cubicBezTo>
                  <a:lnTo>
                    <a:pt x="183" y="194"/>
                  </a:lnTo>
                  <a:lnTo>
                    <a:pt x="190" y="174"/>
                  </a:lnTo>
                  <a:lnTo>
                    <a:pt x="190" y="155"/>
                  </a:lnTo>
                  <a:lnTo>
                    <a:pt x="171" y="171"/>
                  </a:lnTo>
                  <a:lnTo>
                    <a:pt x="160" y="158"/>
                  </a:lnTo>
                  <a:lnTo>
                    <a:pt x="191" y="132"/>
                  </a:lnTo>
                  <a:cubicBezTo>
                    <a:pt x="187" y="129"/>
                    <a:pt x="184" y="124"/>
                    <a:pt x="184" y="118"/>
                  </a:cubicBezTo>
                  <a:cubicBezTo>
                    <a:pt x="184" y="109"/>
                    <a:pt x="191" y="101"/>
                    <a:pt x="201" y="101"/>
                  </a:cubicBezTo>
                  <a:cubicBezTo>
                    <a:pt x="210" y="101"/>
                    <a:pt x="217" y="109"/>
                    <a:pt x="217" y="118"/>
                  </a:cubicBezTo>
                  <a:cubicBezTo>
                    <a:pt x="217" y="124"/>
                    <a:pt x="214" y="129"/>
                    <a:pt x="210" y="132"/>
                  </a:cubicBezTo>
                  <a:lnTo>
                    <a:pt x="224" y="145"/>
                  </a:lnTo>
                  <a:lnTo>
                    <a:pt x="238" y="134"/>
                  </a:lnTo>
                  <a:lnTo>
                    <a:pt x="249" y="148"/>
                  </a:lnTo>
                  <a:lnTo>
                    <a:pt x="223" y="168"/>
                  </a:lnTo>
                  <a:lnTo>
                    <a:pt x="208" y="154"/>
                  </a:lnTo>
                  <a:lnTo>
                    <a:pt x="208" y="176"/>
                  </a:lnTo>
                  <a:lnTo>
                    <a:pt x="235" y="202"/>
                  </a:lnTo>
                  <a:lnTo>
                    <a:pt x="226" y="218"/>
                  </a:lnTo>
                  <a:cubicBezTo>
                    <a:pt x="252" y="209"/>
                    <a:pt x="270" y="185"/>
                    <a:pt x="270" y="156"/>
                  </a:cubicBezTo>
                  <a:close/>
                  <a:moveTo>
                    <a:pt x="397" y="268"/>
                  </a:moveTo>
                  <a:cubicBezTo>
                    <a:pt x="397" y="268"/>
                    <a:pt x="398" y="282"/>
                    <a:pt x="377" y="283"/>
                  </a:cubicBezTo>
                  <a:cubicBezTo>
                    <a:pt x="377" y="283"/>
                    <a:pt x="371" y="283"/>
                    <a:pt x="373" y="295"/>
                  </a:cubicBezTo>
                  <a:lnTo>
                    <a:pt x="373" y="312"/>
                  </a:lnTo>
                  <a:cubicBezTo>
                    <a:pt x="373" y="312"/>
                    <a:pt x="372" y="317"/>
                    <a:pt x="363" y="320"/>
                  </a:cubicBezTo>
                  <a:cubicBezTo>
                    <a:pt x="363" y="320"/>
                    <a:pt x="361" y="322"/>
                    <a:pt x="364" y="325"/>
                  </a:cubicBezTo>
                  <a:cubicBezTo>
                    <a:pt x="364" y="325"/>
                    <a:pt x="369" y="331"/>
                    <a:pt x="360" y="343"/>
                  </a:cubicBezTo>
                  <a:cubicBezTo>
                    <a:pt x="357" y="347"/>
                    <a:pt x="352" y="352"/>
                    <a:pt x="355" y="363"/>
                  </a:cubicBezTo>
                  <a:cubicBezTo>
                    <a:pt x="355" y="363"/>
                    <a:pt x="359" y="385"/>
                    <a:pt x="351" y="390"/>
                  </a:cubicBezTo>
                  <a:cubicBezTo>
                    <a:pt x="351" y="390"/>
                    <a:pt x="341" y="401"/>
                    <a:pt x="303" y="397"/>
                  </a:cubicBezTo>
                  <a:cubicBezTo>
                    <a:pt x="289" y="395"/>
                    <a:pt x="265" y="388"/>
                    <a:pt x="250" y="407"/>
                  </a:cubicBezTo>
                  <a:cubicBezTo>
                    <a:pt x="250" y="407"/>
                    <a:pt x="214" y="474"/>
                    <a:pt x="212" y="490"/>
                  </a:cubicBezTo>
                  <a:cubicBezTo>
                    <a:pt x="212" y="490"/>
                    <a:pt x="151" y="383"/>
                    <a:pt x="78" y="366"/>
                  </a:cubicBezTo>
                  <a:cubicBezTo>
                    <a:pt x="78" y="366"/>
                    <a:pt x="95" y="326"/>
                    <a:pt x="59" y="273"/>
                  </a:cubicBezTo>
                  <a:cubicBezTo>
                    <a:pt x="59" y="273"/>
                    <a:pt x="13" y="213"/>
                    <a:pt x="12" y="179"/>
                  </a:cubicBezTo>
                  <a:cubicBezTo>
                    <a:pt x="12" y="179"/>
                    <a:pt x="0" y="123"/>
                    <a:pt x="57" y="60"/>
                  </a:cubicBezTo>
                  <a:cubicBezTo>
                    <a:pt x="84" y="29"/>
                    <a:pt x="121" y="1"/>
                    <a:pt x="210" y="0"/>
                  </a:cubicBezTo>
                  <a:cubicBezTo>
                    <a:pt x="245" y="0"/>
                    <a:pt x="299" y="8"/>
                    <a:pt x="340" y="52"/>
                  </a:cubicBezTo>
                  <a:cubicBezTo>
                    <a:pt x="366" y="79"/>
                    <a:pt x="384" y="112"/>
                    <a:pt x="379" y="167"/>
                  </a:cubicBezTo>
                  <a:cubicBezTo>
                    <a:pt x="378" y="179"/>
                    <a:pt x="361" y="193"/>
                    <a:pt x="373" y="216"/>
                  </a:cubicBezTo>
                  <a:cubicBezTo>
                    <a:pt x="373" y="216"/>
                    <a:pt x="398" y="261"/>
                    <a:pt x="397" y="268"/>
                  </a:cubicBezTo>
                  <a:close/>
                  <a:moveTo>
                    <a:pt x="315" y="143"/>
                  </a:moveTo>
                  <a:lnTo>
                    <a:pt x="296" y="143"/>
                  </a:lnTo>
                  <a:cubicBezTo>
                    <a:pt x="294" y="127"/>
                    <a:pt x="288" y="113"/>
                    <a:pt x="278" y="101"/>
                  </a:cubicBezTo>
                  <a:lnTo>
                    <a:pt x="292" y="87"/>
                  </a:lnTo>
                  <a:lnTo>
                    <a:pt x="273" y="68"/>
                  </a:lnTo>
                  <a:lnTo>
                    <a:pt x="260" y="82"/>
                  </a:lnTo>
                  <a:cubicBezTo>
                    <a:pt x="247" y="73"/>
                    <a:pt x="233" y="67"/>
                    <a:pt x="217" y="64"/>
                  </a:cubicBezTo>
                  <a:lnTo>
                    <a:pt x="217" y="45"/>
                  </a:lnTo>
                  <a:lnTo>
                    <a:pt x="191" y="45"/>
                  </a:lnTo>
                  <a:lnTo>
                    <a:pt x="191" y="64"/>
                  </a:lnTo>
                  <a:cubicBezTo>
                    <a:pt x="175" y="67"/>
                    <a:pt x="161" y="73"/>
                    <a:pt x="149" y="82"/>
                  </a:cubicBezTo>
                  <a:lnTo>
                    <a:pt x="135" y="68"/>
                  </a:lnTo>
                  <a:lnTo>
                    <a:pt x="116" y="87"/>
                  </a:lnTo>
                  <a:lnTo>
                    <a:pt x="130" y="101"/>
                  </a:lnTo>
                  <a:cubicBezTo>
                    <a:pt x="121" y="113"/>
                    <a:pt x="115" y="127"/>
                    <a:pt x="112" y="143"/>
                  </a:cubicBezTo>
                  <a:lnTo>
                    <a:pt x="93" y="143"/>
                  </a:lnTo>
                  <a:lnTo>
                    <a:pt x="93" y="170"/>
                  </a:lnTo>
                  <a:lnTo>
                    <a:pt x="112" y="170"/>
                  </a:lnTo>
                  <a:cubicBezTo>
                    <a:pt x="115" y="185"/>
                    <a:pt x="121" y="200"/>
                    <a:pt x="130" y="212"/>
                  </a:cubicBezTo>
                  <a:lnTo>
                    <a:pt x="116" y="225"/>
                  </a:lnTo>
                  <a:lnTo>
                    <a:pt x="135" y="244"/>
                  </a:lnTo>
                  <a:lnTo>
                    <a:pt x="149" y="231"/>
                  </a:lnTo>
                  <a:cubicBezTo>
                    <a:pt x="161" y="240"/>
                    <a:pt x="175" y="246"/>
                    <a:pt x="191" y="248"/>
                  </a:cubicBezTo>
                  <a:lnTo>
                    <a:pt x="191" y="267"/>
                  </a:lnTo>
                  <a:lnTo>
                    <a:pt x="217" y="267"/>
                  </a:lnTo>
                  <a:lnTo>
                    <a:pt x="217" y="248"/>
                  </a:lnTo>
                  <a:cubicBezTo>
                    <a:pt x="233" y="246"/>
                    <a:pt x="248" y="240"/>
                    <a:pt x="260" y="231"/>
                  </a:cubicBezTo>
                  <a:lnTo>
                    <a:pt x="273" y="244"/>
                  </a:lnTo>
                  <a:lnTo>
                    <a:pt x="292" y="225"/>
                  </a:lnTo>
                  <a:lnTo>
                    <a:pt x="278" y="212"/>
                  </a:lnTo>
                  <a:cubicBezTo>
                    <a:pt x="288" y="200"/>
                    <a:pt x="294" y="185"/>
                    <a:pt x="296" y="170"/>
                  </a:cubicBezTo>
                  <a:lnTo>
                    <a:pt x="315" y="170"/>
                  </a:lnTo>
                  <a:lnTo>
                    <a:pt x="315" y="143"/>
                  </a:lnTo>
                  <a:lnTo>
                    <a:pt x="315" y="143"/>
                  </a:lnTo>
                  <a:close/>
                </a:path>
              </a:pathLst>
            </a:custGeom>
            <a:solidFill>
              <a:schemeClr val="accent1">
                <a:lumMod val="7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5" name="文本框 4"/>
          <p:cNvSpPr txBox="1"/>
          <p:nvPr/>
        </p:nvSpPr>
        <p:spPr>
          <a:xfrm>
            <a:off x="2809766" y="3094246"/>
            <a:ext cx="6572469" cy="829945"/>
          </a:xfrm>
          <a:prstGeom prst="rect">
            <a:avLst/>
          </a:prstGeom>
          <a:noFill/>
        </p:spPr>
        <p:txBody>
          <a:bodyPr wrap="square" rtlCol="0">
            <a:spAutoFit/>
          </a:bodyPr>
          <a:lstStyle/>
          <a:p>
            <a:pPr algn="ctr"/>
            <a:r>
              <a:rPr lang="zh-CN" altLang="en-US" sz="4800" spc="550" dirty="0">
                <a:solidFill>
                  <a:schemeClr val="bg1"/>
                </a:solidFill>
                <a:latin typeface="华文中宋" panose="02010600040101010101" pitchFamily="2" charset="-122"/>
                <a:ea typeface="华文中宋" panose="02010600040101010101" pitchFamily="2" charset="-122"/>
              </a:rPr>
              <a:t>信息的编码</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160" y="6473889"/>
            <a:ext cx="12202160" cy="384110"/>
            <a:chOff x="-10160" y="6473889"/>
            <a:chExt cx="12202160" cy="384110"/>
          </a:xfrm>
        </p:grpSpPr>
        <p:sp>
          <p:nvSpPr>
            <p:cNvPr id="3" name="矩形 2"/>
            <p:cNvSpPr/>
            <p:nvPr/>
          </p:nvSpPr>
          <p:spPr>
            <a:xfrm>
              <a:off x="0" y="6539588"/>
              <a:ext cx="12192000" cy="31841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pc="500" dirty="0">
                <a:latin typeface="华文中宋" panose="02010600040101010101" pitchFamily="2" charset="-122"/>
                <a:ea typeface="华文中宋" panose="02010600040101010101" pitchFamily="2" charset="-122"/>
              </a:endParaRPr>
            </a:p>
          </p:txBody>
        </p:sp>
        <p:sp>
          <p:nvSpPr>
            <p:cNvPr id="4" name="文本框 3"/>
            <p:cNvSpPr txBox="1"/>
            <p:nvPr/>
          </p:nvSpPr>
          <p:spPr>
            <a:xfrm>
              <a:off x="-10160" y="6473889"/>
              <a:ext cx="3708400" cy="369332"/>
            </a:xfrm>
            <a:prstGeom prst="rect">
              <a:avLst/>
            </a:prstGeom>
            <a:noFill/>
          </p:spPr>
          <p:txBody>
            <a:bodyPr wrap="square" rtlCol="0">
              <a:spAutoFit/>
            </a:bodyPr>
            <a:lstStyle/>
            <a:p>
              <a:pPr lvl="0"/>
              <a:r>
                <a:rPr lang="zh-CN" altLang="en-US" dirty="0">
                  <a:solidFill>
                    <a:prstClr val="white"/>
                  </a:solidFill>
                  <a:latin typeface="华文中宋" panose="02010600040101010101" pitchFamily="2" charset="-122"/>
                  <a:ea typeface="华文中宋" panose="02010600040101010101" pitchFamily="2" charset="-122"/>
                </a:rPr>
                <a:t> </a:t>
              </a:r>
              <a:r>
                <a:rPr lang="zh-CN" altLang="en-US" sz="1200" spc="500" dirty="0">
                  <a:solidFill>
                    <a:prstClr val="white"/>
                  </a:solidFill>
                  <a:latin typeface="华文中宋" panose="02010600040101010101" pitchFamily="2" charset="-122"/>
                  <a:ea typeface="华文中宋" panose="02010600040101010101" pitchFamily="2" charset="-122"/>
                </a:rPr>
                <a:t>为天下储人才，为国家图富强</a:t>
              </a:r>
              <a:endParaRPr lang="zh-CN" altLang="en-US" spc="500" dirty="0">
                <a:solidFill>
                  <a:prstClr val="white"/>
                </a:solidFill>
                <a:latin typeface="华文中宋" panose="02010600040101010101" pitchFamily="2" charset="-122"/>
                <a:ea typeface="华文中宋" panose="02010600040101010101" pitchFamily="2" charset="-122"/>
              </a:endParaRPr>
            </a:p>
          </p:txBody>
        </p:sp>
      </p:grpSp>
      <p:sp>
        <p:nvSpPr>
          <p:cNvPr id="10" name="文本框 9"/>
          <p:cNvSpPr txBox="1"/>
          <p:nvPr/>
        </p:nvSpPr>
        <p:spPr>
          <a:xfrm>
            <a:off x="-389889" y="167082"/>
            <a:ext cx="3328417" cy="398780"/>
          </a:xfrm>
          <a:prstGeom prst="rect">
            <a:avLst/>
          </a:prstGeom>
          <a:noFill/>
        </p:spPr>
        <p:txBody>
          <a:bodyPr wrap="square" rtlCol="0">
            <a:spAutoFit/>
          </a:bodyPr>
          <a:lstStyle/>
          <a:p>
            <a:pPr algn="ctr"/>
            <a:r>
              <a:rPr lang="zh-CN" altLang="en-US" sz="2000" b="1" spc="550" dirty="0">
                <a:solidFill>
                  <a:srgbClr val="2F5597"/>
                </a:solidFill>
                <a:latin typeface="华文中宋" panose="02010600040101010101" pitchFamily="2" charset="-122"/>
                <a:ea typeface="华文中宋" panose="02010600040101010101" pitchFamily="2" charset="-122"/>
              </a:rPr>
              <a:t>信息的编码</a:t>
            </a:r>
          </a:p>
        </p:txBody>
      </p:sp>
      <p:cxnSp>
        <p:nvCxnSpPr>
          <p:cNvPr id="12" name="直接连接符 11"/>
          <p:cNvCxnSpPr/>
          <p:nvPr/>
        </p:nvCxnSpPr>
        <p:spPr>
          <a:xfrm>
            <a:off x="2938528" y="1453019"/>
            <a:ext cx="0" cy="4159734"/>
          </a:xfrm>
          <a:prstGeom prst="line">
            <a:avLst/>
          </a:prstGeom>
          <a:ln>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096000" y="1453019"/>
            <a:ext cx="0" cy="4159734"/>
          </a:xfrm>
          <a:prstGeom prst="line">
            <a:avLst/>
          </a:prstGeom>
          <a:ln>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027091" y="1453019"/>
            <a:ext cx="0" cy="4159734"/>
          </a:xfrm>
          <a:prstGeom prst="line">
            <a:avLst/>
          </a:prstGeom>
          <a:ln>
            <a:solidFill>
              <a:srgbClr val="2F5597"/>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393570" y="1453019"/>
            <a:ext cx="2396490" cy="3764915"/>
            <a:chOff x="393570" y="1453019"/>
            <a:chExt cx="2396490" cy="3764915"/>
          </a:xfrm>
        </p:grpSpPr>
        <p:sp>
          <p:nvSpPr>
            <p:cNvPr id="18" name="two-books_21576"/>
            <p:cNvSpPr>
              <a:spLocks noChangeAspect="1"/>
            </p:cNvSpPr>
            <p:nvPr/>
          </p:nvSpPr>
          <p:spPr bwMode="auto">
            <a:xfrm>
              <a:off x="1056323" y="1453019"/>
              <a:ext cx="626383" cy="498551"/>
            </a:xfrm>
            <a:custGeom>
              <a:avLst/>
              <a:gdLst>
                <a:gd name="T0" fmla="*/ 669 w 937"/>
                <a:gd name="T1" fmla="*/ 37 h 747"/>
                <a:gd name="T2" fmla="*/ 588 w 937"/>
                <a:gd name="T3" fmla="*/ 0 h 747"/>
                <a:gd name="T4" fmla="*/ 487 w 937"/>
                <a:gd name="T5" fmla="*/ 30 h 747"/>
                <a:gd name="T6" fmla="*/ 399 w 937"/>
                <a:gd name="T7" fmla="*/ 16 h 747"/>
                <a:gd name="T8" fmla="*/ 0 w 937"/>
                <a:gd name="T9" fmla="*/ 187 h 747"/>
                <a:gd name="T10" fmla="*/ 348 w 937"/>
                <a:gd name="T11" fmla="*/ 746 h 747"/>
                <a:gd name="T12" fmla="*/ 449 w 937"/>
                <a:gd name="T13" fmla="*/ 717 h 747"/>
                <a:gd name="T14" fmla="*/ 937 w 937"/>
                <a:gd name="T15" fmla="*/ 559 h 747"/>
                <a:gd name="T16" fmla="*/ 456 w 937"/>
                <a:gd name="T17" fmla="*/ 45 h 747"/>
                <a:gd name="T18" fmla="*/ 473 w 937"/>
                <a:gd name="T19" fmla="*/ 50 h 747"/>
                <a:gd name="T20" fmla="*/ 475 w 937"/>
                <a:gd name="T21" fmla="*/ 54 h 747"/>
                <a:gd name="T22" fmla="*/ 478 w 937"/>
                <a:gd name="T23" fmla="*/ 60 h 747"/>
                <a:gd name="T24" fmla="*/ 510 w 937"/>
                <a:gd name="T25" fmla="*/ 127 h 747"/>
                <a:gd name="T26" fmla="*/ 554 w 937"/>
                <a:gd name="T27" fmla="*/ 219 h 747"/>
                <a:gd name="T28" fmla="*/ 711 w 937"/>
                <a:gd name="T29" fmla="*/ 548 h 747"/>
                <a:gd name="T30" fmla="*/ 498 w 937"/>
                <a:gd name="T31" fmla="*/ 650 h 747"/>
                <a:gd name="T32" fmla="*/ 482 w 937"/>
                <a:gd name="T33" fmla="*/ 658 h 747"/>
                <a:gd name="T34" fmla="*/ 438 w 937"/>
                <a:gd name="T35" fmla="*/ 679 h 747"/>
                <a:gd name="T36" fmla="*/ 432 w 937"/>
                <a:gd name="T37" fmla="*/ 681 h 747"/>
                <a:gd name="T38" fmla="*/ 349 w 937"/>
                <a:gd name="T39" fmla="*/ 721 h 747"/>
                <a:gd name="T40" fmla="*/ 334 w 937"/>
                <a:gd name="T41" fmla="*/ 716 h 747"/>
                <a:gd name="T42" fmla="*/ 326 w 937"/>
                <a:gd name="T43" fmla="*/ 713 h 747"/>
                <a:gd name="T44" fmla="*/ 291 w 937"/>
                <a:gd name="T45" fmla="*/ 702 h 747"/>
                <a:gd name="T46" fmla="*/ 319 w 937"/>
                <a:gd name="T47" fmla="*/ 685 h 747"/>
                <a:gd name="T48" fmla="*/ 413 w 937"/>
                <a:gd name="T49" fmla="*/ 640 h 747"/>
                <a:gd name="T50" fmla="*/ 418 w 937"/>
                <a:gd name="T51" fmla="*/ 637 h 747"/>
                <a:gd name="T52" fmla="*/ 484 w 937"/>
                <a:gd name="T53" fmla="*/ 606 h 747"/>
                <a:gd name="T54" fmla="*/ 491 w 937"/>
                <a:gd name="T55" fmla="*/ 603 h 747"/>
                <a:gd name="T56" fmla="*/ 645 w 937"/>
                <a:gd name="T57" fmla="*/ 529 h 747"/>
                <a:gd name="T58" fmla="*/ 539 w 937"/>
                <a:gd name="T59" fmla="*/ 309 h 747"/>
                <a:gd name="T60" fmla="*/ 463 w 937"/>
                <a:gd name="T61" fmla="*/ 149 h 747"/>
                <a:gd name="T62" fmla="*/ 431 w 937"/>
                <a:gd name="T63" fmla="*/ 82 h 747"/>
                <a:gd name="T64" fmla="*/ 428 w 937"/>
                <a:gd name="T65" fmla="*/ 76 h 747"/>
                <a:gd name="T66" fmla="*/ 421 w 937"/>
                <a:gd name="T67" fmla="*/ 62 h 747"/>
                <a:gd name="T68" fmla="*/ 456 w 937"/>
                <a:gd name="T69" fmla="*/ 45 h 747"/>
                <a:gd name="T70" fmla="*/ 652 w 937"/>
                <a:gd name="T71" fmla="*/ 45 h 747"/>
                <a:gd name="T72" fmla="*/ 669 w 937"/>
                <a:gd name="T73" fmla="*/ 51 h 747"/>
                <a:gd name="T74" fmla="*/ 546 w 937"/>
                <a:gd name="T75" fmla="*/ 721 h 747"/>
                <a:gd name="T76" fmla="*/ 544 w 937"/>
                <a:gd name="T77" fmla="*/ 721 h 747"/>
                <a:gd name="T78" fmla="*/ 526 w 937"/>
                <a:gd name="T79" fmla="*/ 715 h 747"/>
                <a:gd name="T80" fmla="*/ 492 w 937"/>
                <a:gd name="T81" fmla="*/ 703 h 747"/>
                <a:gd name="T82" fmla="*/ 484 w 937"/>
                <a:gd name="T83" fmla="*/ 700 h 747"/>
                <a:gd name="T84" fmla="*/ 527 w 937"/>
                <a:gd name="T85" fmla="*/ 680 h 747"/>
                <a:gd name="T86" fmla="*/ 623 w 937"/>
                <a:gd name="T87" fmla="*/ 73 h 747"/>
                <a:gd name="T88" fmla="*/ 603 w 937"/>
                <a:gd name="T89" fmla="*/ 31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37" h="747">
                  <a:moveTo>
                    <a:pt x="684" y="30"/>
                  </a:moveTo>
                  <a:lnTo>
                    <a:pt x="669" y="37"/>
                  </a:lnTo>
                  <a:lnTo>
                    <a:pt x="596" y="16"/>
                  </a:lnTo>
                  <a:lnTo>
                    <a:pt x="588" y="0"/>
                  </a:lnTo>
                  <a:lnTo>
                    <a:pt x="494" y="45"/>
                  </a:lnTo>
                  <a:lnTo>
                    <a:pt x="487" y="30"/>
                  </a:lnTo>
                  <a:lnTo>
                    <a:pt x="473" y="37"/>
                  </a:lnTo>
                  <a:lnTo>
                    <a:pt x="399" y="16"/>
                  </a:lnTo>
                  <a:lnTo>
                    <a:pt x="392" y="0"/>
                  </a:lnTo>
                  <a:lnTo>
                    <a:pt x="0" y="187"/>
                  </a:lnTo>
                  <a:lnTo>
                    <a:pt x="253" y="717"/>
                  </a:lnTo>
                  <a:lnTo>
                    <a:pt x="348" y="746"/>
                  </a:lnTo>
                  <a:lnTo>
                    <a:pt x="442" y="702"/>
                  </a:lnTo>
                  <a:lnTo>
                    <a:pt x="449" y="717"/>
                  </a:lnTo>
                  <a:lnTo>
                    <a:pt x="545" y="747"/>
                  </a:lnTo>
                  <a:lnTo>
                    <a:pt x="937" y="559"/>
                  </a:lnTo>
                  <a:lnTo>
                    <a:pt x="684" y="30"/>
                  </a:lnTo>
                  <a:close/>
                  <a:moveTo>
                    <a:pt x="456" y="45"/>
                  </a:moveTo>
                  <a:lnTo>
                    <a:pt x="456" y="45"/>
                  </a:lnTo>
                  <a:lnTo>
                    <a:pt x="473" y="50"/>
                  </a:lnTo>
                  <a:lnTo>
                    <a:pt x="473" y="51"/>
                  </a:lnTo>
                  <a:lnTo>
                    <a:pt x="475" y="54"/>
                  </a:lnTo>
                  <a:lnTo>
                    <a:pt x="476" y="57"/>
                  </a:lnTo>
                  <a:lnTo>
                    <a:pt x="478" y="60"/>
                  </a:lnTo>
                  <a:lnTo>
                    <a:pt x="504" y="116"/>
                  </a:lnTo>
                  <a:lnTo>
                    <a:pt x="510" y="127"/>
                  </a:lnTo>
                  <a:lnTo>
                    <a:pt x="549" y="210"/>
                  </a:lnTo>
                  <a:lnTo>
                    <a:pt x="554" y="219"/>
                  </a:lnTo>
                  <a:lnTo>
                    <a:pt x="559" y="229"/>
                  </a:lnTo>
                  <a:lnTo>
                    <a:pt x="711" y="548"/>
                  </a:lnTo>
                  <a:lnTo>
                    <a:pt x="510" y="644"/>
                  </a:lnTo>
                  <a:lnTo>
                    <a:pt x="498" y="650"/>
                  </a:lnTo>
                  <a:lnTo>
                    <a:pt x="489" y="654"/>
                  </a:lnTo>
                  <a:lnTo>
                    <a:pt x="482" y="658"/>
                  </a:lnTo>
                  <a:lnTo>
                    <a:pt x="475" y="661"/>
                  </a:lnTo>
                  <a:lnTo>
                    <a:pt x="438" y="679"/>
                  </a:lnTo>
                  <a:lnTo>
                    <a:pt x="435" y="680"/>
                  </a:lnTo>
                  <a:lnTo>
                    <a:pt x="432" y="681"/>
                  </a:lnTo>
                  <a:lnTo>
                    <a:pt x="350" y="721"/>
                  </a:lnTo>
                  <a:lnTo>
                    <a:pt x="349" y="721"/>
                  </a:lnTo>
                  <a:lnTo>
                    <a:pt x="348" y="721"/>
                  </a:lnTo>
                  <a:lnTo>
                    <a:pt x="334" y="716"/>
                  </a:lnTo>
                  <a:lnTo>
                    <a:pt x="330" y="715"/>
                  </a:lnTo>
                  <a:lnTo>
                    <a:pt x="326" y="713"/>
                  </a:lnTo>
                  <a:lnTo>
                    <a:pt x="296" y="703"/>
                  </a:lnTo>
                  <a:lnTo>
                    <a:pt x="291" y="702"/>
                  </a:lnTo>
                  <a:lnTo>
                    <a:pt x="287" y="700"/>
                  </a:lnTo>
                  <a:lnTo>
                    <a:pt x="319" y="685"/>
                  </a:lnTo>
                  <a:lnTo>
                    <a:pt x="330" y="680"/>
                  </a:lnTo>
                  <a:lnTo>
                    <a:pt x="413" y="640"/>
                  </a:lnTo>
                  <a:lnTo>
                    <a:pt x="416" y="639"/>
                  </a:lnTo>
                  <a:lnTo>
                    <a:pt x="418" y="637"/>
                  </a:lnTo>
                  <a:lnTo>
                    <a:pt x="479" y="609"/>
                  </a:lnTo>
                  <a:lnTo>
                    <a:pt x="484" y="606"/>
                  </a:lnTo>
                  <a:lnTo>
                    <a:pt x="490" y="603"/>
                  </a:lnTo>
                  <a:lnTo>
                    <a:pt x="491" y="603"/>
                  </a:lnTo>
                  <a:lnTo>
                    <a:pt x="498" y="599"/>
                  </a:lnTo>
                  <a:lnTo>
                    <a:pt x="645" y="529"/>
                  </a:lnTo>
                  <a:lnTo>
                    <a:pt x="544" y="318"/>
                  </a:lnTo>
                  <a:lnTo>
                    <a:pt x="539" y="309"/>
                  </a:lnTo>
                  <a:lnTo>
                    <a:pt x="535" y="299"/>
                  </a:lnTo>
                  <a:lnTo>
                    <a:pt x="463" y="149"/>
                  </a:lnTo>
                  <a:lnTo>
                    <a:pt x="458" y="138"/>
                  </a:lnTo>
                  <a:lnTo>
                    <a:pt x="431" y="82"/>
                  </a:lnTo>
                  <a:lnTo>
                    <a:pt x="430" y="79"/>
                  </a:lnTo>
                  <a:lnTo>
                    <a:pt x="428" y="76"/>
                  </a:lnTo>
                  <a:lnTo>
                    <a:pt x="427" y="73"/>
                  </a:lnTo>
                  <a:lnTo>
                    <a:pt x="421" y="62"/>
                  </a:lnTo>
                  <a:lnTo>
                    <a:pt x="407" y="31"/>
                  </a:lnTo>
                  <a:lnTo>
                    <a:pt x="456" y="45"/>
                  </a:lnTo>
                  <a:close/>
                  <a:moveTo>
                    <a:pt x="652" y="45"/>
                  </a:moveTo>
                  <a:lnTo>
                    <a:pt x="652" y="45"/>
                  </a:lnTo>
                  <a:lnTo>
                    <a:pt x="669" y="50"/>
                  </a:lnTo>
                  <a:lnTo>
                    <a:pt x="669" y="51"/>
                  </a:lnTo>
                  <a:lnTo>
                    <a:pt x="907" y="548"/>
                  </a:lnTo>
                  <a:lnTo>
                    <a:pt x="546" y="721"/>
                  </a:lnTo>
                  <a:lnTo>
                    <a:pt x="546" y="720"/>
                  </a:lnTo>
                  <a:lnTo>
                    <a:pt x="544" y="721"/>
                  </a:lnTo>
                  <a:lnTo>
                    <a:pt x="530" y="716"/>
                  </a:lnTo>
                  <a:lnTo>
                    <a:pt x="526" y="715"/>
                  </a:lnTo>
                  <a:lnTo>
                    <a:pt x="522" y="713"/>
                  </a:lnTo>
                  <a:lnTo>
                    <a:pt x="492" y="703"/>
                  </a:lnTo>
                  <a:lnTo>
                    <a:pt x="488" y="702"/>
                  </a:lnTo>
                  <a:lnTo>
                    <a:pt x="484" y="700"/>
                  </a:lnTo>
                  <a:lnTo>
                    <a:pt x="515" y="685"/>
                  </a:lnTo>
                  <a:lnTo>
                    <a:pt x="527" y="680"/>
                  </a:lnTo>
                  <a:lnTo>
                    <a:pt x="841" y="529"/>
                  </a:lnTo>
                  <a:lnTo>
                    <a:pt x="623" y="73"/>
                  </a:lnTo>
                  <a:lnTo>
                    <a:pt x="618" y="62"/>
                  </a:lnTo>
                  <a:lnTo>
                    <a:pt x="603" y="31"/>
                  </a:lnTo>
                  <a:lnTo>
                    <a:pt x="652" y="45"/>
                  </a:lnTo>
                  <a:close/>
                </a:path>
              </a:pathLst>
            </a:custGeom>
            <a:solidFill>
              <a:schemeClr val="accent1"/>
            </a:solidFill>
            <a:ln>
              <a:noFill/>
            </a:ln>
          </p:spPr>
        </p:sp>
        <p:sp>
          <p:nvSpPr>
            <p:cNvPr id="19" name="文本框 18"/>
            <p:cNvSpPr txBox="1"/>
            <p:nvPr/>
          </p:nvSpPr>
          <p:spPr>
            <a:xfrm>
              <a:off x="723135" y="2910979"/>
              <a:ext cx="1840865" cy="2306955"/>
            </a:xfrm>
            <a:prstGeom prst="rect">
              <a:avLst/>
            </a:prstGeom>
            <a:noFill/>
          </p:spPr>
          <p:txBody>
            <a:bodyPr wrap="square" rtlCol="0">
              <a:spAutoFit/>
            </a:bodyPr>
            <a:lstStyle/>
            <a:p>
              <a:pPr algn="l"/>
              <a:r>
                <a:rPr lang="zh-CN" altLang="en-US" spc="150" dirty="0">
                  <a:solidFill>
                    <a:schemeClr val="bg2">
                      <a:lumMod val="25000"/>
                    </a:schemeClr>
                  </a:solidFill>
                  <a:latin typeface="华文中宋" panose="02010600040101010101" pitchFamily="2" charset="-122"/>
                  <a:ea typeface="华文中宋" panose="02010600040101010101" pitchFamily="2" charset="-122"/>
                </a:rPr>
                <a:t>在一般情况下，压缩编码所能得到的编码平均长度将处于以上所的得出的最小和最大长度之间。</a:t>
              </a:r>
            </a:p>
            <a:p>
              <a:pPr algn="l"/>
              <a:endParaRPr lang="zh-CN" altLang="en-US" spc="150" dirty="0">
                <a:solidFill>
                  <a:schemeClr val="bg2">
                    <a:lumMod val="25000"/>
                  </a:schemeClr>
                </a:solidFill>
                <a:latin typeface="华文中宋" panose="02010600040101010101" pitchFamily="2" charset="-122"/>
                <a:ea typeface="华文中宋" panose="02010600040101010101" pitchFamily="2" charset="-122"/>
              </a:endParaRPr>
            </a:p>
          </p:txBody>
        </p:sp>
        <p:sp>
          <p:nvSpPr>
            <p:cNvPr id="23" name="文本框 22"/>
            <p:cNvSpPr txBox="1"/>
            <p:nvPr/>
          </p:nvSpPr>
          <p:spPr>
            <a:xfrm>
              <a:off x="393570" y="2033409"/>
              <a:ext cx="2396490" cy="706755"/>
            </a:xfrm>
            <a:prstGeom prst="rect">
              <a:avLst/>
            </a:prstGeom>
            <a:noFill/>
          </p:spPr>
          <p:txBody>
            <a:bodyPr wrap="square" rtlCol="0">
              <a:spAutoFit/>
            </a:bodyPr>
            <a:lstStyle/>
            <a:p>
              <a:pPr algn="ctr"/>
              <a:r>
                <a:rPr lang="zh-CN" altLang="en-US" sz="4000" b="1" spc="300" dirty="0">
                  <a:solidFill>
                    <a:srgbClr val="2F5597"/>
                  </a:solidFill>
                  <a:latin typeface="华文中宋" panose="02010600040101010101" pitchFamily="2" charset="-122"/>
                  <a:ea typeface="华文中宋" panose="02010600040101010101" pitchFamily="2" charset="-122"/>
                </a:rPr>
                <a:t>压缩编码</a:t>
              </a:r>
            </a:p>
          </p:txBody>
        </p:sp>
      </p:grpSp>
      <p:grpSp>
        <p:nvGrpSpPr>
          <p:cNvPr id="28" name="组合 27"/>
          <p:cNvGrpSpPr/>
          <p:nvPr/>
        </p:nvGrpSpPr>
        <p:grpSpPr>
          <a:xfrm>
            <a:off x="3130550" y="1452880"/>
            <a:ext cx="2682240" cy="4508501"/>
            <a:chOff x="3766512" y="1453019"/>
            <a:chExt cx="1933585" cy="4508763"/>
          </a:xfrm>
        </p:grpSpPr>
        <p:sp>
          <p:nvSpPr>
            <p:cNvPr id="15" name="users_149990"/>
            <p:cNvSpPr>
              <a:spLocks noChangeAspect="1"/>
            </p:cNvSpPr>
            <p:nvPr/>
          </p:nvSpPr>
          <p:spPr bwMode="auto">
            <a:xfrm>
              <a:off x="4325614" y="1453019"/>
              <a:ext cx="526122" cy="482128"/>
            </a:xfrm>
            <a:custGeom>
              <a:avLst/>
              <a:gdLst>
                <a:gd name="connsiteX0" fmla="*/ 192176 w 607614"/>
                <a:gd name="connsiteY0" fmla="*/ 71398 h 556807"/>
                <a:gd name="connsiteX1" fmla="*/ 239270 w 607614"/>
                <a:gd name="connsiteY1" fmla="*/ 78224 h 556807"/>
                <a:gd name="connsiteX2" fmla="*/ 237751 w 607614"/>
                <a:gd name="connsiteY2" fmla="*/ 102495 h 556807"/>
                <a:gd name="connsiteX3" fmla="*/ 237751 w 607614"/>
                <a:gd name="connsiteY3" fmla="*/ 150277 h 556807"/>
                <a:gd name="connsiteX4" fmla="*/ 227877 w 607614"/>
                <a:gd name="connsiteY4" fmla="*/ 182132 h 556807"/>
                <a:gd name="connsiteX5" fmla="*/ 227877 w 607614"/>
                <a:gd name="connsiteY5" fmla="*/ 223088 h 556807"/>
                <a:gd name="connsiteX6" fmla="*/ 244588 w 607614"/>
                <a:gd name="connsiteY6" fmla="*/ 262528 h 556807"/>
                <a:gd name="connsiteX7" fmla="*/ 278769 w 607614"/>
                <a:gd name="connsiteY7" fmla="*/ 332305 h 556807"/>
                <a:gd name="connsiteX8" fmla="*/ 278769 w 607614"/>
                <a:gd name="connsiteY8" fmla="*/ 361127 h 556807"/>
                <a:gd name="connsiteX9" fmla="*/ 272692 w 607614"/>
                <a:gd name="connsiteY9" fmla="*/ 370986 h 556807"/>
                <a:gd name="connsiteX10" fmla="*/ 182301 w 607614"/>
                <a:gd name="connsiteY10" fmla="*/ 420286 h 556807"/>
                <a:gd name="connsiteX11" fmla="*/ 126851 w 607614"/>
                <a:gd name="connsiteY11" fmla="*/ 513575 h 556807"/>
                <a:gd name="connsiteX12" fmla="*/ 126851 w 607614"/>
                <a:gd name="connsiteY12" fmla="*/ 556807 h 556807"/>
                <a:gd name="connsiteX13" fmla="*/ 0 w 607614"/>
                <a:gd name="connsiteY13" fmla="*/ 556807 h 556807"/>
                <a:gd name="connsiteX14" fmla="*/ 0 w 607614"/>
                <a:gd name="connsiteY14" fmla="*/ 518126 h 556807"/>
                <a:gd name="connsiteX15" fmla="*/ 41777 w 607614"/>
                <a:gd name="connsiteY15" fmla="*/ 447590 h 556807"/>
                <a:gd name="connsiteX16" fmla="*/ 109381 w 607614"/>
                <a:gd name="connsiteY16" fmla="*/ 405875 h 556807"/>
                <a:gd name="connsiteX17" fmla="*/ 120775 w 607614"/>
                <a:gd name="connsiteY17" fmla="*/ 386155 h 556807"/>
                <a:gd name="connsiteX18" fmla="*/ 120775 w 607614"/>
                <a:gd name="connsiteY18" fmla="*/ 358851 h 556807"/>
                <a:gd name="connsiteX19" fmla="*/ 84314 w 607614"/>
                <a:gd name="connsiteY19" fmla="*/ 295141 h 556807"/>
                <a:gd name="connsiteX20" fmla="*/ 70642 w 607614"/>
                <a:gd name="connsiteY20" fmla="*/ 267079 h 556807"/>
                <a:gd name="connsiteX21" fmla="*/ 70642 w 607614"/>
                <a:gd name="connsiteY21" fmla="*/ 232190 h 556807"/>
                <a:gd name="connsiteX22" fmla="*/ 81276 w 607614"/>
                <a:gd name="connsiteY22" fmla="*/ 208678 h 556807"/>
                <a:gd name="connsiteX23" fmla="*/ 81276 w 607614"/>
                <a:gd name="connsiteY23" fmla="*/ 162412 h 556807"/>
                <a:gd name="connsiteX24" fmla="*/ 192176 w 607614"/>
                <a:gd name="connsiteY24" fmla="*/ 71398 h 556807"/>
                <a:gd name="connsiteX25" fmla="*/ 374460 w 607614"/>
                <a:gd name="connsiteY25" fmla="*/ 0 h 556807"/>
                <a:gd name="connsiteX26" fmla="*/ 474708 w 607614"/>
                <a:gd name="connsiteY26" fmla="*/ 35654 h 556807"/>
                <a:gd name="connsiteX27" fmla="*/ 495973 w 607614"/>
                <a:gd name="connsiteY27" fmla="*/ 101651 h 556807"/>
                <a:gd name="connsiteX28" fmla="*/ 495973 w 607614"/>
                <a:gd name="connsiteY28" fmla="*/ 155511 h 556807"/>
                <a:gd name="connsiteX29" fmla="*/ 506606 w 607614"/>
                <a:gd name="connsiteY29" fmla="*/ 182062 h 556807"/>
                <a:gd name="connsiteX30" fmla="*/ 506606 w 607614"/>
                <a:gd name="connsiteY30" fmla="*/ 223026 h 556807"/>
                <a:gd name="connsiteX31" fmla="*/ 483063 w 607614"/>
                <a:gd name="connsiteY31" fmla="*/ 259439 h 556807"/>
                <a:gd name="connsiteX32" fmla="*/ 452684 w 607614"/>
                <a:gd name="connsiteY32" fmla="*/ 317850 h 556807"/>
                <a:gd name="connsiteX33" fmla="*/ 445849 w 607614"/>
                <a:gd name="connsiteY33" fmla="*/ 327712 h 556807"/>
                <a:gd name="connsiteX34" fmla="*/ 445849 w 607614"/>
                <a:gd name="connsiteY34" fmla="*/ 361849 h 556807"/>
                <a:gd name="connsiteX35" fmla="*/ 460279 w 607614"/>
                <a:gd name="connsiteY35" fmla="*/ 386124 h 556807"/>
                <a:gd name="connsiteX36" fmla="*/ 557490 w 607614"/>
                <a:gd name="connsiteY36" fmla="*/ 433915 h 556807"/>
                <a:gd name="connsiteX37" fmla="*/ 607614 w 607614"/>
                <a:gd name="connsiteY37" fmla="*/ 515843 h 556807"/>
                <a:gd name="connsiteX38" fmla="*/ 607614 w 607614"/>
                <a:gd name="connsiteY38" fmla="*/ 556807 h 556807"/>
                <a:gd name="connsiteX39" fmla="*/ 142065 w 607614"/>
                <a:gd name="connsiteY39" fmla="*/ 556807 h 556807"/>
                <a:gd name="connsiteX40" fmla="*/ 142065 w 607614"/>
                <a:gd name="connsiteY40" fmla="*/ 513567 h 556807"/>
                <a:gd name="connsiteX41" fmla="*/ 189152 w 607614"/>
                <a:gd name="connsiteY41" fmla="*/ 433915 h 556807"/>
                <a:gd name="connsiteX42" fmla="*/ 279527 w 607614"/>
                <a:gd name="connsiteY42" fmla="*/ 384606 h 556807"/>
                <a:gd name="connsiteX43" fmla="*/ 293957 w 607614"/>
                <a:gd name="connsiteY43" fmla="*/ 361090 h 556807"/>
                <a:gd name="connsiteX44" fmla="*/ 293957 w 607614"/>
                <a:gd name="connsiteY44" fmla="*/ 327712 h 556807"/>
                <a:gd name="connsiteX45" fmla="*/ 258262 w 607614"/>
                <a:gd name="connsiteY45" fmla="*/ 254129 h 556807"/>
                <a:gd name="connsiteX46" fmla="*/ 243073 w 607614"/>
                <a:gd name="connsiteY46" fmla="*/ 223026 h 556807"/>
                <a:gd name="connsiteX47" fmla="*/ 243073 w 607614"/>
                <a:gd name="connsiteY47" fmla="*/ 182062 h 556807"/>
                <a:gd name="connsiteX48" fmla="*/ 252946 w 607614"/>
                <a:gd name="connsiteY48" fmla="*/ 155511 h 556807"/>
                <a:gd name="connsiteX49" fmla="*/ 252946 w 607614"/>
                <a:gd name="connsiteY49" fmla="*/ 101651 h 556807"/>
                <a:gd name="connsiteX50" fmla="*/ 274211 w 607614"/>
                <a:gd name="connsiteY50" fmla="*/ 35654 h 556807"/>
                <a:gd name="connsiteX51" fmla="*/ 374460 w 607614"/>
                <a:gd name="connsiteY51" fmla="*/ 0 h 55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7614" h="556807">
                  <a:moveTo>
                    <a:pt x="192176" y="71398"/>
                  </a:moveTo>
                  <a:cubicBezTo>
                    <a:pt x="209646" y="71398"/>
                    <a:pt x="224838" y="73673"/>
                    <a:pt x="239270" y="78224"/>
                  </a:cubicBezTo>
                  <a:cubicBezTo>
                    <a:pt x="236992" y="89601"/>
                    <a:pt x="237751" y="98702"/>
                    <a:pt x="237751" y="102495"/>
                  </a:cubicBezTo>
                  <a:lnTo>
                    <a:pt x="237751" y="150277"/>
                  </a:lnTo>
                  <a:cubicBezTo>
                    <a:pt x="231675" y="160137"/>
                    <a:pt x="227877" y="170755"/>
                    <a:pt x="227877" y="182132"/>
                  </a:cubicBezTo>
                  <a:lnTo>
                    <a:pt x="227877" y="223088"/>
                  </a:lnTo>
                  <a:cubicBezTo>
                    <a:pt x="227877" y="238257"/>
                    <a:pt x="233953" y="251909"/>
                    <a:pt x="244588" y="262528"/>
                  </a:cubicBezTo>
                  <a:cubicBezTo>
                    <a:pt x="253703" y="295141"/>
                    <a:pt x="269654" y="320170"/>
                    <a:pt x="278769" y="332305"/>
                  </a:cubicBezTo>
                  <a:lnTo>
                    <a:pt x="278769" y="361127"/>
                  </a:lnTo>
                  <a:cubicBezTo>
                    <a:pt x="278769" y="364919"/>
                    <a:pt x="276490" y="368711"/>
                    <a:pt x="272692" y="370986"/>
                  </a:cubicBezTo>
                  <a:lnTo>
                    <a:pt x="182301" y="420286"/>
                  </a:lnTo>
                  <a:cubicBezTo>
                    <a:pt x="148120" y="439247"/>
                    <a:pt x="126851" y="474894"/>
                    <a:pt x="126851" y="513575"/>
                  </a:cubicBezTo>
                  <a:lnTo>
                    <a:pt x="126851" y="556807"/>
                  </a:lnTo>
                  <a:lnTo>
                    <a:pt x="0" y="556807"/>
                  </a:lnTo>
                  <a:lnTo>
                    <a:pt x="0" y="518126"/>
                  </a:lnTo>
                  <a:cubicBezTo>
                    <a:pt x="0" y="488546"/>
                    <a:pt x="15951" y="462001"/>
                    <a:pt x="41777" y="447590"/>
                  </a:cubicBezTo>
                  <a:lnTo>
                    <a:pt x="109381" y="405875"/>
                  </a:lnTo>
                  <a:cubicBezTo>
                    <a:pt x="116977" y="401324"/>
                    <a:pt x="120775" y="394498"/>
                    <a:pt x="120775" y="386155"/>
                  </a:cubicBezTo>
                  <a:lnTo>
                    <a:pt x="120775" y="358851"/>
                  </a:lnTo>
                  <a:cubicBezTo>
                    <a:pt x="113179" y="350508"/>
                    <a:pt x="92670" y="326238"/>
                    <a:pt x="84314" y="295141"/>
                  </a:cubicBezTo>
                  <a:cubicBezTo>
                    <a:pt x="75959" y="288315"/>
                    <a:pt x="70642" y="277697"/>
                    <a:pt x="70642" y="267079"/>
                  </a:cubicBezTo>
                  <a:lnTo>
                    <a:pt x="70642" y="232190"/>
                  </a:lnTo>
                  <a:cubicBezTo>
                    <a:pt x="70642" y="223847"/>
                    <a:pt x="74440" y="215504"/>
                    <a:pt x="81276" y="208678"/>
                  </a:cubicBezTo>
                  <a:lnTo>
                    <a:pt x="81276" y="162412"/>
                  </a:lnTo>
                  <a:cubicBezTo>
                    <a:pt x="81276" y="160895"/>
                    <a:pt x="87353" y="71398"/>
                    <a:pt x="192176" y="71398"/>
                  </a:cubicBezTo>
                  <a:close/>
                  <a:moveTo>
                    <a:pt x="374460" y="0"/>
                  </a:moveTo>
                  <a:cubicBezTo>
                    <a:pt x="420787" y="0"/>
                    <a:pt x="454203" y="12137"/>
                    <a:pt x="474708" y="35654"/>
                  </a:cubicBezTo>
                  <a:cubicBezTo>
                    <a:pt x="499011" y="62963"/>
                    <a:pt x="496733" y="96341"/>
                    <a:pt x="495973" y="101651"/>
                  </a:cubicBezTo>
                  <a:lnTo>
                    <a:pt x="495973" y="155511"/>
                  </a:lnTo>
                  <a:cubicBezTo>
                    <a:pt x="502808" y="163097"/>
                    <a:pt x="506606" y="172201"/>
                    <a:pt x="506606" y="182062"/>
                  </a:cubicBezTo>
                  <a:lnTo>
                    <a:pt x="506606" y="223026"/>
                  </a:lnTo>
                  <a:cubicBezTo>
                    <a:pt x="506606" y="238957"/>
                    <a:pt x="496733" y="252611"/>
                    <a:pt x="483063" y="259439"/>
                  </a:cubicBezTo>
                  <a:cubicBezTo>
                    <a:pt x="475468" y="280679"/>
                    <a:pt x="465595" y="300403"/>
                    <a:pt x="452684" y="317850"/>
                  </a:cubicBezTo>
                  <a:cubicBezTo>
                    <a:pt x="450406" y="321643"/>
                    <a:pt x="448127" y="324678"/>
                    <a:pt x="445849" y="327712"/>
                  </a:cubicBezTo>
                  <a:lnTo>
                    <a:pt x="445849" y="361849"/>
                  </a:lnTo>
                  <a:cubicBezTo>
                    <a:pt x="445849" y="371710"/>
                    <a:pt x="451165" y="380813"/>
                    <a:pt x="460279" y="386124"/>
                  </a:cubicBezTo>
                  <a:lnTo>
                    <a:pt x="557490" y="433915"/>
                  </a:lnTo>
                  <a:cubicBezTo>
                    <a:pt x="588628" y="449845"/>
                    <a:pt x="607614" y="480948"/>
                    <a:pt x="607614" y="515843"/>
                  </a:cubicBezTo>
                  <a:lnTo>
                    <a:pt x="607614" y="556807"/>
                  </a:lnTo>
                  <a:lnTo>
                    <a:pt x="142065" y="556807"/>
                  </a:lnTo>
                  <a:lnTo>
                    <a:pt x="142065" y="513567"/>
                  </a:lnTo>
                  <a:cubicBezTo>
                    <a:pt x="142065" y="480189"/>
                    <a:pt x="160292" y="449845"/>
                    <a:pt x="189152" y="433915"/>
                  </a:cubicBezTo>
                  <a:lnTo>
                    <a:pt x="279527" y="384606"/>
                  </a:lnTo>
                  <a:cubicBezTo>
                    <a:pt x="288641" y="379296"/>
                    <a:pt x="293957" y="370952"/>
                    <a:pt x="293957" y="361090"/>
                  </a:cubicBezTo>
                  <a:lnTo>
                    <a:pt x="293957" y="327712"/>
                  </a:lnTo>
                  <a:cubicBezTo>
                    <a:pt x="287122" y="318609"/>
                    <a:pt x="267376" y="290541"/>
                    <a:pt x="258262" y="254129"/>
                  </a:cubicBezTo>
                  <a:cubicBezTo>
                    <a:pt x="248389" y="246543"/>
                    <a:pt x="243073" y="235164"/>
                    <a:pt x="243073" y="223026"/>
                  </a:cubicBezTo>
                  <a:lnTo>
                    <a:pt x="243073" y="182062"/>
                  </a:lnTo>
                  <a:cubicBezTo>
                    <a:pt x="243073" y="172201"/>
                    <a:pt x="246870" y="163097"/>
                    <a:pt x="252946" y="155511"/>
                  </a:cubicBezTo>
                  <a:lnTo>
                    <a:pt x="252946" y="101651"/>
                  </a:lnTo>
                  <a:cubicBezTo>
                    <a:pt x="252946" y="96341"/>
                    <a:pt x="250668" y="62963"/>
                    <a:pt x="274211" y="35654"/>
                  </a:cubicBezTo>
                  <a:cubicBezTo>
                    <a:pt x="295476" y="12137"/>
                    <a:pt x="328892" y="0"/>
                    <a:pt x="374460" y="0"/>
                  </a:cubicBezTo>
                  <a:close/>
                </a:path>
              </a:pathLst>
            </a:custGeom>
            <a:solidFill>
              <a:srgbClr val="333F50"/>
            </a:solidFill>
            <a:ln>
              <a:noFill/>
            </a:ln>
          </p:spPr>
          <p:txBody>
            <a:bodyPr/>
            <a:lstStyle/>
            <a:p>
              <a:endParaRPr lang="zh-CN" altLang="en-US" dirty="0"/>
            </a:p>
          </p:txBody>
        </p:sp>
        <p:sp>
          <p:nvSpPr>
            <p:cNvPr id="20" name="文本框 19"/>
            <p:cNvSpPr txBox="1"/>
            <p:nvPr/>
          </p:nvSpPr>
          <p:spPr>
            <a:xfrm>
              <a:off x="3766512" y="2823429"/>
              <a:ext cx="1933585" cy="3138353"/>
            </a:xfrm>
            <a:prstGeom prst="rect">
              <a:avLst/>
            </a:prstGeom>
            <a:noFill/>
          </p:spPr>
          <p:txBody>
            <a:bodyPr wrap="square" rtlCol="0">
              <a:spAutoFit/>
            </a:bodyPr>
            <a:lstStyle/>
            <a:p>
              <a:pPr algn="l"/>
              <a:r>
                <a:rPr lang="zh-CN" altLang="en-US" spc="150" dirty="0">
                  <a:solidFill>
                    <a:schemeClr val="bg2">
                      <a:lumMod val="25000"/>
                    </a:schemeClr>
                  </a:solidFill>
                  <a:latin typeface="华文中宋" panose="02010600040101010101" pitchFamily="2" charset="-122"/>
                  <a:ea typeface="华文中宋" panose="02010600040101010101" pitchFamily="2" charset="-122"/>
                </a:rPr>
                <a:t>任何实际的通信系统，由于信道带宽和噪声的限制，均不可能超过香农极限实现可靠（可接受误码率）的数据传输。若数据传输的速率小于信道的容量，则一定能够找到一种纠错编码，当码字长度足够时，使得解码出错的概率任意小。</a:t>
              </a:r>
            </a:p>
          </p:txBody>
        </p:sp>
        <p:sp>
          <p:nvSpPr>
            <p:cNvPr id="24" name="文本框 23"/>
            <p:cNvSpPr txBox="1"/>
            <p:nvPr/>
          </p:nvSpPr>
          <p:spPr>
            <a:xfrm>
              <a:off x="3837923" y="2033417"/>
              <a:ext cx="1791221" cy="706796"/>
            </a:xfrm>
            <a:prstGeom prst="rect">
              <a:avLst/>
            </a:prstGeom>
            <a:noFill/>
          </p:spPr>
          <p:txBody>
            <a:bodyPr wrap="square" rtlCol="0">
              <a:spAutoFit/>
            </a:bodyPr>
            <a:lstStyle/>
            <a:p>
              <a:pPr algn="ctr"/>
              <a:r>
                <a:rPr lang="zh-CN" altLang="en-US" sz="4000" b="1" spc="300" dirty="0">
                  <a:solidFill>
                    <a:srgbClr val="333F50"/>
                  </a:solidFill>
                  <a:latin typeface="华文中宋" panose="02010600040101010101" pitchFamily="2" charset="-122"/>
                  <a:ea typeface="华文中宋" panose="02010600040101010101" pitchFamily="2" charset="-122"/>
                </a:rPr>
                <a:t>纠错编码</a:t>
              </a:r>
            </a:p>
          </p:txBody>
        </p:sp>
      </p:grpSp>
      <p:grpSp>
        <p:nvGrpSpPr>
          <p:cNvPr id="29" name="组合 28"/>
          <p:cNvGrpSpPr/>
          <p:nvPr/>
        </p:nvGrpSpPr>
        <p:grpSpPr>
          <a:xfrm>
            <a:off x="6263472" y="1421020"/>
            <a:ext cx="2667000" cy="3986530"/>
            <a:chOff x="6263472" y="1421020"/>
            <a:chExt cx="2667000" cy="3986530"/>
          </a:xfrm>
        </p:grpSpPr>
        <p:sp>
          <p:nvSpPr>
            <p:cNvPr id="17" name="circular-pie-graph_14858"/>
            <p:cNvSpPr>
              <a:spLocks noChangeAspect="1"/>
            </p:cNvSpPr>
            <p:nvPr/>
          </p:nvSpPr>
          <p:spPr bwMode="auto">
            <a:xfrm>
              <a:off x="7256703" y="1421020"/>
              <a:ext cx="526122" cy="530242"/>
            </a:xfrm>
            <a:custGeom>
              <a:avLst/>
              <a:gdLst>
                <a:gd name="connsiteX0" fmla="*/ 334771 w 585718"/>
                <a:gd name="connsiteY0" fmla="*/ 31317 h 590304"/>
                <a:gd name="connsiteX1" fmla="*/ 334771 w 585718"/>
                <a:gd name="connsiteY1" fmla="*/ 229350 h 590304"/>
                <a:gd name="connsiteX2" fmla="*/ 468548 w 585718"/>
                <a:gd name="connsiteY2" fmla="*/ 77371 h 590304"/>
                <a:gd name="connsiteX3" fmla="*/ 334771 w 585718"/>
                <a:gd name="connsiteY3" fmla="*/ 31317 h 590304"/>
                <a:gd name="connsiteX4" fmla="*/ 281319 w 585718"/>
                <a:gd name="connsiteY4" fmla="*/ 29441 h 590304"/>
                <a:gd name="connsiteX5" fmla="*/ 281319 w 585718"/>
                <a:gd name="connsiteY5" fmla="*/ 309412 h 590304"/>
                <a:gd name="connsiteX6" fmla="*/ 562638 w 585718"/>
                <a:gd name="connsiteY6" fmla="*/ 309412 h 590304"/>
                <a:gd name="connsiteX7" fmla="*/ 281319 w 585718"/>
                <a:gd name="connsiteY7" fmla="*/ 590304 h 590304"/>
                <a:gd name="connsiteX8" fmla="*/ 0 w 585718"/>
                <a:gd name="connsiteY8" fmla="*/ 309412 h 590304"/>
                <a:gd name="connsiteX9" fmla="*/ 281319 w 585718"/>
                <a:gd name="connsiteY9" fmla="*/ 29441 h 590304"/>
                <a:gd name="connsiteX10" fmla="*/ 319087 w 585718"/>
                <a:gd name="connsiteY10" fmla="*/ 0 h 590304"/>
                <a:gd name="connsiteX11" fmla="*/ 499916 w 585718"/>
                <a:gd name="connsiteY11" fmla="*/ 61713 h 590304"/>
                <a:gd name="connsiteX12" fmla="*/ 499916 w 585718"/>
                <a:gd name="connsiteY12" fmla="*/ 62634 h 590304"/>
                <a:gd name="connsiteX13" fmla="*/ 500839 w 585718"/>
                <a:gd name="connsiteY13" fmla="*/ 62634 h 590304"/>
                <a:gd name="connsiteX14" fmla="*/ 501761 w 585718"/>
                <a:gd name="connsiteY14" fmla="*/ 63555 h 590304"/>
                <a:gd name="connsiteX15" fmla="*/ 501761 w 585718"/>
                <a:gd name="connsiteY15" fmla="*/ 64476 h 590304"/>
                <a:gd name="connsiteX16" fmla="*/ 585718 w 585718"/>
                <a:gd name="connsiteY16" fmla="*/ 269878 h 590304"/>
                <a:gd name="connsiteX17" fmla="*/ 570034 w 585718"/>
                <a:gd name="connsiteY17" fmla="*/ 285536 h 590304"/>
                <a:gd name="connsiteX18" fmla="*/ 320932 w 585718"/>
                <a:gd name="connsiteY18" fmla="*/ 285536 h 590304"/>
                <a:gd name="connsiteX19" fmla="*/ 320009 w 585718"/>
                <a:gd name="connsiteY19" fmla="*/ 285536 h 590304"/>
                <a:gd name="connsiteX20" fmla="*/ 319087 w 585718"/>
                <a:gd name="connsiteY20" fmla="*/ 285536 h 590304"/>
                <a:gd name="connsiteX21" fmla="*/ 313551 w 585718"/>
                <a:gd name="connsiteY21" fmla="*/ 284615 h 590304"/>
                <a:gd name="connsiteX22" fmla="*/ 304325 w 585718"/>
                <a:gd name="connsiteY22" fmla="*/ 269878 h 590304"/>
                <a:gd name="connsiteX23" fmla="*/ 304325 w 585718"/>
                <a:gd name="connsiteY23" fmla="*/ 15658 h 590304"/>
                <a:gd name="connsiteX24" fmla="*/ 319087 w 585718"/>
                <a:gd name="connsiteY24" fmla="*/ 0 h 59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5718" h="590304">
                  <a:moveTo>
                    <a:pt x="334771" y="31317"/>
                  </a:moveTo>
                  <a:lnTo>
                    <a:pt x="334771" y="229350"/>
                  </a:lnTo>
                  <a:lnTo>
                    <a:pt x="468548" y="77371"/>
                  </a:lnTo>
                  <a:cubicBezTo>
                    <a:pt x="428876" y="48817"/>
                    <a:pt x="383669" y="34080"/>
                    <a:pt x="334771" y="31317"/>
                  </a:cubicBezTo>
                  <a:close/>
                  <a:moveTo>
                    <a:pt x="281319" y="29441"/>
                  </a:moveTo>
                  <a:lnTo>
                    <a:pt x="281319" y="309412"/>
                  </a:lnTo>
                  <a:lnTo>
                    <a:pt x="562638" y="309412"/>
                  </a:lnTo>
                  <a:cubicBezTo>
                    <a:pt x="562638" y="465054"/>
                    <a:pt x="436275" y="590304"/>
                    <a:pt x="281319" y="590304"/>
                  </a:cubicBezTo>
                  <a:cubicBezTo>
                    <a:pt x="126363" y="590304"/>
                    <a:pt x="0" y="465054"/>
                    <a:pt x="0" y="309412"/>
                  </a:cubicBezTo>
                  <a:cubicBezTo>
                    <a:pt x="0" y="154691"/>
                    <a:pt x="126363" y="29441"/>
                    <a:pt x="281319" y="29441"/>
                  </a:cubicBezTo>
                  <a:close/>
                  <a:moveTo>
                    <a:pt x="319087" y="0"/>
                  </a:moveTo>
                  <a:cubicBezTo>
                    <a:pt x="387359" y="0"/>
                    <a:pt x="447328" y="21185"/>
                    <a:pt x="499916" y="61713"/>
                  </a:cubicBezTo>
                  <a:cubicBezTo>
                    <a:pt x="499916" y="61713"/>
                    <a:pt x="499916" y="61713"/>
                    <a:pt x="499916" y="62634"/>
                  </a:cubicBezTo>
                  <a:cubicBezTo>
                    <a:pt x="499916" y="62634"/>
                    <a:pt x="499916" y="62634"/>
                    <a:pt x="500839" y="62634"/>
                  </a:cubicBezTo>
                  <a:cubicBezTo>
                    <a:pt x="500839" y="62634"/>
                    <a:pt x="500839" y="63555"/>
                    <a:pt x="501761" y="63555"/>
                  </a:cubicBezTo>
                  <a:cubicBezTo>
                    <a:pt x="501761" y="63555"/>
                    <a:pt x="501761" y="63555"/>
                    <a:pt x="501761" y="64476"/>
                  </a:cubicBezTo>
                  <a:cubicBezTo>
                    <a:pt x="556195" y="119741"/>
                    <a:pt x="585718" y="192507"/>
                    <a:pt x="585718" y="269878"/>
                  </a:cubicBezTo>
                  <a:cubicBezTo>
                    <a:pt x="585718" y="278167"/>
                    <a:pt x="578337" y="285536"/>
                    <a:pt x="570034" y="285536"/>
                  </a:cubicBezTo>
                  <a:lnTo>
                    <a:pt x="320932" y="285536"/>
                  </a:lnTo>
                  <a:cubicBezTo>
                    <a:pt x="320932" y="285536"/>
                    <a:pt x="320932" y="285536"/>
                    <a:pt x="320009" y="285536"/>
                  </a:cubicBezTo>
                  <a:cubicBezTo>
                    <a:pt x="320009" y="285536"/>
                    <a:pt x="320009" y="285536"/>
                    <a:pt x="319087" y="285536"/>
                  </a:cubicBezTo>
                  <a:cubicBezTo>
                    <a:pt x="317241" y="285536"/>
                    <a:pt x="315396" y="284615"/>
                    <a:pt x="313551" y="284615"/>
                  </a:cubicBezTo>
                  <a:cubicBezTo>
                    <a:pt x="308015" y="281852"/>
                    <a:pt x="304325" y="276325"/>
                    <a:pt x="304325" y="269878"/>
                  </a:cubicBezTo>
                  <a:lnTo>
                    <a:pt x="304325" y="15658"/>
                  </a:lnTo>
                  <a:cubicBezTo>
                    <a:pt x="304325" y="6448"/>
                    <a:pt x="310783" y="0"/>
                    <a:pt x="319087" y="0"/>
                  </a:cubicBezTo>
                  <a:close/>
                </a:path>
              </a:pathLst>
            </a:custGeom>
            <a:solidFill>
              <a:schemeClr val="accent1"/>
            </a:solidFill>
            <a:ln>
              <a:noFill/>
            </a:ln>
          </p:spPr>
        </p:sp>
        <p:sp>
          <p:nvSpPr>
            <p:cNvPr id="21" name="文本框 20"/>
            <p:cNvSpPr txBox="1"/>
            <p:nvPr/>
          </p:nvSpPr>
          <p:spPr>
            <a:xfrm>
              <a:off x="6671142" y="2823100"/>
              <a:ext cx="1967230" cy="2584450"/>
            </a:xfrm>
            <a:prstGeom prst="rect">
              <a:avLst/>
            </a:prstGeom>
            <a:noFill/>
          </p:spPr>
          <p:txBody>
            <a:bodyPr wrap="square" rtlCol="0">
              <a:spAutoFit/>
            </a:bodyPr>
            <a:lstStyle/>
            <a:p>
              <a:pPr algn="ctr"/>
              <a:r>
                <a:rPr lang="zh-CN" altLang="en-US" spc="150" dirty="0">
                  <a:solidFill>
                    <a:schemeClr val="bg2">
                      <a:lumMod val="25000"/>
                    </a:schemeClr>
                  </a:solidFill>
                  <a:latin typeface="华文中宋" panose="02010600040101010101" pitchFamily="2" charset="-122"/>
                  <a:ea typeface="华文中宋" panose="02010600040101010101" pitchFamily="2" charset="-122"/>
                </a:rPr>
                <a:t>任何实际的通信系统，最大的保密的条件是通过加密编码使得监听者</a:t>
              </a:r>
            </a:p>
            <a:p>
              <a:pPr algn="ctr"/>
              <a:r>
                <a:rPr lang="zh-CN" altLang="en-US" spc="150" dirty="0">
                  <a:solidFill>
                    <a:schemeClr val="bg2">
                      <a:lumMod val="25000"/>
                    </a:schemeClr>
                  </a:solidFill>
                  <a:latin typeface="华文中宋" panose="02010600040101010101" pitchFamily="2" charset="-122"/>
                  <a:ea typeface="华文中宋" panose="02010600040101010101" pitchFamily="2" charset="-122"/>
                </a:rPr>
                <a:t>与发送者之间的互信息最小化；绝对保密则要求互信息为零。</a:t>
              </a:r>
            </a:p>
          </p:txBody>
        </p:sp>
        <p:sp>
          <p:nvSpPr>
            <p:cNvPr id="25" name="文本框 24"/>
            <p:cNvSpPr txBox="1"/>
            <p:nvPr/>
          </p:nvSpPr>
          <p:spPr>
            <a:xfrm>
              <a:off x="6263472" y="2033160"/>
              <a:ext cx="2667000" cy="706755"/>
            </a:xfrm>
            <a:prstGeom prst="rect">
              <a:avLst/>
            </a:prstGeom>
            <a:noFill/>
          </p:spPr>
          <p:txBody>
            <a:bodyPr wrap="square" rtlCol="0">
              <a:spAutoFit/>
            </a:bodyPr>
            <a:lstStyle/>
            <a:p>
              <a:pPr algn="ctr"/>
              <a:r>
                <a:rPr lang="zh-CN" altLang="en-US" sz="4000" b="1" spc="300" dirty="0">
                  <a:solidFill>
                    <a:srgbClr val="2F5597"/>
                  </a:solidFill>
                  <a:latin typeface="华文中宋" panose="02010600040101010101" pitchFamily="2" charset="-122"/>
                  <a:ea typeface="华文中宋" panose="02010600040101010101" pitchFamily="2" charset="-122"/>
                </a:rPr>
                <a:t>加密编码</a:t>
              </a:r>
            </a:p>
          </p:txBody>
        </p:sp>
      </p:grpSp>
      <p:grpSp>
        <p:nvGrpSpPr>
          <p:cNvPr id="30" name="组合 29"/>
          <p:cNvGrpSpPr/>
          <p:nvPr/>
        </p:nvGrpSpPr>
        <p:grpSpPr>
          <a:xfrm>
            <a:off x="9240029" y="1460004"/>
            <a:ext cx="2445385" cy="3480435"/>
            <a:chOff x="9247014" y="1453019"/>
            <a:chExt cx="2445385" cy="3480435"/>
          </a:xfrm>
        </p:grpSpPr>
        <p:sp>
          <p:nvSpPr>
            <p:cNvPr id="16" name="pyramid-chart_64746"/>
            <p:cNvSpPr>
              <a:spLocks noChangeAspect="1"/>
            </p:cNvSpPr>
            <p:nvPr/>
          </p:nvSpPr>
          <p:spPr bwMode="auto">
            <a:xfrm>
              <a:off x="10265134" y="1453019"/>
              <a:ext cx="473802" cy="498243"/>
            </a:xfrm>
            <a:custGeom>
              <a:avLst/>
              <a:gdLst>
                <a:gd name="connsiteX0" fmla="*/ 71397 w 599947"/>
                <a:gd name="connsiteY0" fmla="*/ 336103 h 603687"/>
                <a:gd name="connsiteX1" fmla="*/ 299914 w 599947"/>
                <a:gd name="connsiteY1" fmla="*/ 451272 h 603687"/>
                <a:gd name="connsiteX2" fmla="*/ 528432 w 599947"/>
                <a:gd name="connsiteY2" fmla="*/ 336103 h 603687"/>
                <a:gd name="connsiteX3" fmla="*/ 599947 w 599947"/>
                <a:gd name="connsiteY3" fmla="*/ 431289 h 603687"/>
                <a:gd name="connsiteX4" fmla="*/ 299914 w 599947"/>
                <a:gd name="connsiteY4" fmla="*/ 603687 h 603687"/>
                <a:gd name="connsiteX5" fmla="*/ 0 w 599947"/>
                <a:gd name="connsiteY5" fmla="*/ 431289 h 603687"/>
                <a:gd name="connsiteX6" fmla="*/ 175572 w 599947"/>
                <a:gd name="connsiteY6" fmla="*/ 181494 h 603687"/>
                <a:gd name="connsiteX7" fmla="*/ 299879 w 599947"/>
                <a:gd name="connsiteY7" fmla="*/ 238829 h 603687"/>
                <a:gd name="connsiteX8" fmla="*/ 424187 w 599947"/>
                <a:gd name="connsiteY8" fmla="*/ 181494 h 603687"/>
                <a:gd name="connsiteX9" fmla="*/ 507295 w 599947"/>
                <a:gd name="connsiteY9" fmla="*/ 292263 h 603687"/>
                <a:gd name="connsiteX10" fmla="*/ 299879 w 599947"/>
                <a:gd name="connsiteY10" fmla="*/ 396648 h 603687"/>
                <a:gd name="connsiteX11" fmla="*/ 92582 w 599947"/>
                <a:gd name="connsiteY11" fmla="*/ 292263 h 603687"/>
                <a:gd name="connsiteX12" fmla="*/ 299903 w 599947"/>
                <a:gd name="connsiteY12" fmla="*/ 0 h 603687"/>
                <a:gd name="connsiteX13" fmla="*/ 403846 w 599947"/>
                <a:gd name="connsiteY13" fmla="*/ 138571 h 603687"/>
                <a:gd name="connsiteX14" fmla="*/ 299903 w 599947"/>
                <a:gd name="connsiteY14" fmla="*/ 186575 h 603687"/>
                <a:gd name="connsiteX15" fmla="*/ 195960 w 599947"/>
                <a:gd name="connsiteY15" fmla="*/ 138571 h 60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9947" h="603687">
                  <a:moveTo>
                    <a:pt x="71397" y="336103"/>
                  </a:moveTo>
                  <a:lnTo>
                    <a:pt x="299914" y="451272"/>
                  </a:lnTo>
                  <a:lnTo>
                    <a:pt x="528432" y="336103"/>
                  </a:lnTo>
                  <a:lnTo>
                    <a:pt x="599947" y="431289"/>
                  </a:lnTo>
                  <a:lnTo>
                    <a:pt x="299914" y="603687"/>
                  </a:lnTo>
                  <a:lnTo>
                    <a:pt x="0" y="431289"/>
                  </a:lnTo>
                  <a:close/>
                  <a:moveTo>
                    <a:pt x="175572" y="181494"/>
                  </a:moveTo>
                  <a:lnTo>
                    <a:pt x="299879" y="238829"/>
                  </a:lnTo>
                  <a:lnTo>
                    <a:pt x="424187" y="181494"/>
                  </a:lnTo>
                  <a:lnTo>
                    <a:pt x="507295" y="292263"/>
                  </a:lnTo>
                  <a:lnTo>
                    <a:pt x="299879" y="396648"/>
                  </a:lnTo>
                  <a:lnTo>
                    <a:pt x="92582" y="292263"/>
                  </a:lnTo>
                  <a:close/>
                  <a:moveTo>
                    <a:pt x="299903" y="0"/>
                  </a:moveTo>
                  <a:lnTo>
                    <a:pt x="403846" y="138571"/>
                  </a:lnTo>
                  <a:lnTo>
                    <a:pt x="299903" y="186575"/>
                  </a:lnTo>
                  <a:lnTo>
                    <a:pt x="195960" y="138571"/>
                  </a:lnTo>
                  <a:close/>
                </a:path>
              </a:pathLst>
            </a:custGeom>
            <a:solidFill>
              <a:srgbClr val="333F50"/>
            </a:solidFill>
            <a:ln>
              <a:noFill/>
            </a:ln>
          </p:spPr>
        </p:sp>
        <p:sp>
          <p:nvSpPr>
            <p:cNvPr id="22" name="文本框 21"/>
            <p:cNvSpPr txBox="1"/>
            <p:nvPr/>
          </p:nvSpPr>
          <p:spPr>
            <a:xfrm>
              <a:off x="9247014" y="2903359"/>
              <a:ext cx="2445385" cy="2030095"/>
            </a:xfrm>
            <a:prstGeom prst="rect">
              <a:avLst/>
            </a:prstGeom>
            <a:noFill/>
          </p:spPr>
          <p:txBody>
            <a:bodyPr wrap="square" rtlCol="0">
              <a:spAutoFit/>
            </a:bodyPr>
            <a:lstStyle/>
            <a:p>
              <a:pPr algn="l"/>
              <a:r>
                <a:rPr lang="zh-CN" altLang="en-US" spc="150" dirty="0">
                  <a:solidFill>
                    <a:schemeClr val="bg2">
                      <a:lumMod val="25000"/>
                    </a:schemeClr>
                  </a:solidFill>
                  <a:latin typeface="华文中宋" panose="02010600040101010101" pitchFamily="2" charset="-122"/>
                  <a:ea typeface="华文中宋" panose="02010600040101010101" pitchFamily="2" charset="-122"/>
                </a:rPr>
                <a:t>为什么需要对数据进行编码？举一个现实中通过编码对数据进行压缩、纠错以及加密的事例，说明你这样做的目的、方法和效果。</a:t>
              </a:r>
            </a:p>
          </p:txBody>
        </p:sp>
        <p:sp>
          <p:nvSpPr>
            <p:cNvPr id="26" name="文本框 25"/>
            <p:cNvSpPr txBox="1"/>
            <p:nvPr/>
          </p:nvSpPr>
          <p:spPr>
            <a:xfrm>
              <a:off x="9606424" y="2033428"/>
              <a:ext cx="1791221" cy="706755"/>
            </a:xfrm>
            <a:prstGeom prst="rect">
              <a:avLst/>
            </a:prstGeom>
            <a:noFill/>
          </p:spPr>
          <p:txBody>
            <a:bodyPr wrap="square" rtlCol="0">
              <a:spAutoFit/>
            </a:bodyPr>
            <a:lstStyle/>
            <a:p>
              <a:pPr algn="ctr"/>
              <a:r>
                <a:rPr lang="zh-CN" altLang="en-US" sz="4000" b="1" spc="300" dirty="0">
                  <a:solidFill>
                    <a:srgbClr val="333F50"/>
                  </a:solidFill>
                  <a:latin typeface="华文中宋" panose="02010600040101010101" pitchFamily="2" charset="-122"/>
                  <a:ea typeface="华文中宋" panose="02010600040101010101" pitchFamily="2" charset="-122"/>
                </a:rPr>
                <a:t>问题</a:t>
              </a:r>
            </a:p>
          </p:txBody>
        </p:sp>
      </p:grpSp>
      <p:grpSp>
        <p:nvGrpSpPr>
          <p:cNvPr id="39" name="组合 38"/>
          <p:cNvGrpSpPr/>
          <p:nvPr/>
        </p:nvGrpSpPr>
        <p:grpSpPr>
          <a:xfrm>
            <a:off x="0" y="-12580"/>
            <a:ext cx="12192000" cy="759434"/>
            <a:chOff x="0" y="127385"/>
            <a:chExt cx="12192000" cy="759434"/>
          </a:xfrm>
        </p:grpSpPr>
        <p:cxnSp>
          <p:nvCxnSpPr>
            <p:cNvPr id="40" name="直接连接符 39"/>
            <p:cNvCxnSpPr/>
            <p:nvPr/>
          </p:nvCxnSpPr>
          <p:spPr>
            <a:xfrm>
              <a:off x="0" y="743712"/>
              <a:ext cx="12192000" cy="0"/>
            </a:xfrm>
            <a:prstGeom prst="line">
              <a:avLst/>
            </a:prstGeom>
            <a:ln>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0" y="743712"/>
              <a:ext cx="2407920" cy="0"/>
            </a:xfrm>
            <a:prstGeom prst="line">
              <a:avLst/>
            </a:prstGeom>
            <a:ln w="38100">
              <a:solidFill>
                <a:srgbClr val="2F5597"/>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p:nvPicPr>
          <p:blipFill>
            <a:blip r:embed="rId3" cstate="print">
              <a:clrChange>
                <a:clrFrom>
                  <a:srgbClr val="FEFEFE"/>
                </a:clrFrom>
                <a:clrTo>
                  <a:srgbClr val="FEFEFE">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65134" y="127385"/>
              <a:ext cx="1703627" cy="75943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160" y="6473889"/>
            <a:ext cx="12202160" cy="384110"/>
            <a:chOff x="-10160" y="6473889"/>
            <a:chExt cx="12202160" cy="384110"/>
          </a:xfrm>
        </p:grpSpPr>
        <p:sp>
          <p:nvSpPr>
            <p:cNvPr id="3" name="矩形 2"/>
            <p:cNvSpPr/>
            <p:nvPr/>
          </p:nvSpPr>
          <p:spPr>
            <a:xfrm>
              <a:off x="0" y="6539588"/>
              <a:ext cx="12192000" cy="31841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pc="500" dirty="0">
                <a:latin typeface="华文中宋" panose="02010600040101010101" pitchFamily="2" charset="-122"/>
                <a:ea typeface="华文中宋" panose="02010600040101010101" pitchFamily="2" charset="-122"/>
              </a:endParaRPr>
            </a:p>
          </p:txBody>
        </p:sp>
        <p:sp>
          <p:nvSpPr>
            <p:cNvPr id="4" name="文本框 3"/>
            <p:cNvSpPr txBox="1"/>
            <p:nvPr/>
          </p:nvSpPr>
          <p:spPr>
            <a:xfrm>
              <a:off x="-10160" y="6473889"/>
              <a:ext cx="3708400" cy="369332"/>
            </a:xfrm>
            <a:prstGeom prst="rect">
              <a:avLst/>
            </a:prstGeom>
            <a:noFill/>
          </p:spPr>
          <p:txBody>
            <a:bodyPr wrap="square" rtlCol="0">
              <a:spAutoFit/>
            </a:bodyPr>
            <a:lstStyle/>
            <a:p>
              <a:pPr lvl="0"/>
              <a:r>
                <a:rPr lang="zh-CN" altLang="en-US" dirty="0">
                  <a:solidFill>
                    <a:prstClr val="white"/>
                  </a:solidFill>
                  <a:latin typeface="华文中宋" panose="02010600040101010101" pitchFamily="2" charset="-122"/>
                  <a:ea typeface="华文中宋" panose="02010600040101010101" pitchFamily="2" charset="-122"/>
                </a:rPr>
                <a:t> </a:t>
              </a:r>
              <a:r>
                <a:rPr lang="zh-CN" altLang="en-US" sz="1200" spc="500" dirty="0">
                  <a:solidFill>
                    <a:prstClr val="white"/>
                  </a:solidFill>
                  <a:latin typeface="华文中宋" panose="02010600040101010101" pitchFamily="2" charset="-122"/>
                  <a:ea typeface="华文中宋" panose="02010600040101010101" pitchFamily="2" charset="-122"/>
                </a:rPr>
                <a:t>为天下储人才，为国家图富强</a:t>
              </a:r>
              <a:endParaRPr lang="zh-CN" altLang="en-US" spc="500" dirty="0">
                <a:solidFill>
                  <a:prstClr val="white"/>
                </a:solidFill>
                <a:latin typeface="华文中宋" panose="02010600040101010101" pitchFamily="2" charset="-122"/>
                <a:ea typeface="华文中宋" panose="02010600040101010101" pitchFamily="2" charset="-122"/>
              </a:endParaRPr>
            </a:p>
          </p:txBody>
        </p:sp>
      </p:grpSp>
      <p:grpSp>
        <p:nvGrpSpPr>
          <p:cNvPr id="5" name="组合 4"/>
          <p:cNvGrpSpPr/>
          <p:nvPr/>
        </p:nvGrpSpPr>
        <p:grpSpPr>
          <a:xfrm>
            <a:off x="0" y="-12580"/>
            <a:ext cx="12192000" cy="759434"/>
            <a:chOff x="0" y="127385"/>
            <a:chExt cx="12192000" cy="759434"/>
          </a:xfrm>
        </p:grpSpPr>
        <p:cxnSp>
          <p:nvCxnSpPr>
            <p:cNvPr id="6" name="直接连接符 5"/>
            <p:cNvCxnSpPr/>
            <p:nvPr/>
          </p:nvCxnSpPr>
          <p:spPr>
            <a:xfrm>
              <a:off x="0" y="743712"/>
              <a:ext cx="12192000" cy="0"/>
            </a:xfrm>
            <a:prstGeom prst="line">
              <a:avLst/>
            </a:prstGeom>
            <a:ln>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0" y="743712"/>
              <a:ext cx="2407920" cy="0"/>
            </a:xfrm>
            <a:prstGeom prst="line">
              <a:avLst/>
            </a:prstGeom>
            <a:ln w="38100">
              <a:solidFill>
                <a:srgbClr val="2F5597"/>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cstate="print">
              <a:clrChange>
                <a:clrFrom>
                  <a:srgbClr val="FEFEFE"/>
                </a:clrFrom>
                <a:clrTo>
                  <a:srgbClr val="FEFEFE">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65134" y="127385"/>
              <a:ext cx="1703627" cy="759434"/>
            </a:xfrm>
            <a:prstGeom prst="rect">
              <a:avLst/>
            </a:prstGeom>
          </p:spPr>
        </p:pic>
      </p:grpSp>
      <p:grpSp>
        <p:nvGrpSpPr>
          <p:cNvPr id="19" name="组合 18"/>
          <p:cNvGrpSpPr/>
          <p:nvPr/>
        </p:nvGrpSpPr>
        <p:grpSpPr>
          <a:xfrm>
            <a:off x="5931486" y="1727986"/>
            <a:ext cx="5411821" cy="3449279"/>
            <a:chOff x="5764046" y="1561974"/>
            <a:chExt cx="5411821" cy="3449279"/>
          </a:xfrm>
        </p:grpSpPr>
        <p:sp>
          <p:nvSpPr>
            <p:cNvPr id="12" name="文本框 11"/>
            <p:cNvSpPr txBox="1"/>
            <p:nvPr/>
          </p:nvSpPr>
          <p:spPr>
            <a:xfrm>
              <a:off x="5764046" y="1561974"/>
              <a:ext cx="5204460" cy="2999740"/>
            </a:xfrm>
            <a:prstGeom prst="rect">
              <a:avLst/>
            </a:prstGeom>
            <a:noFill/>
          </p:spPr>
          <p:txBody>
            <a:bodyPr wrap="square" rtlCol="0">
              <a:spAutoFit/>
            </a:bodyPr>
            <a:lstStyle/>
            <a:p>
              <a:pPr algn="just">
                <a:lnSpc>
                  <a:spcPct val="150000"/>
                </a:lnSpc>
              </a:pPr>
              <a:r>
                <a:rPr dirty="0">
                  <a:solidFill>
                    <a:schemeClr val="bg2">
                      <a:lumMod val="25000"/>
                    </a:schemeClr>
                  </a:solidFill>
                  <a:latin typeface="华文中宋" panose="02010600040101010101" pitchFamily="2" charset="-122"/>
                  <a:ea typeface="华文中宋" panose="02010600040101010101" pitchFamily="2" charset="-122"/>
                </a:rPr>
                <a:t>原因:</a:t>
              </a:r>
            </a:p>
            <a:p>
              <a:pPr algn="just">
                <a:lnSpc>
                  <a:spcPct val="150000"/>
                </a:lnSpc>
              </a:pPr>
              <a:r>
                <a:rPr dirty="0">
                  <a:solidFill>
                    <a:schemeClr val="bg2">
                      <a:lumMod val="25000"/>
                    </a:schemeClr>
                  </a:solidFill>
                  <a:latin typeface="华文中宋" panose="02010600040101010101" pitchFamily="2" charset="-122"/>
                  <a:ea typeface="华文中宋" panose="02010600040101010101" pitchFamily="2" charset="-122"/>
                </a:rPr>
                <a:t>1.为了保证数据传输的正确性</a:t>
              </a:r>
            </a:p>
            <a:p>
              <a:pPr algn="just">
                <a:lnSpc>
                  <a:spcPct val="150000"/>
                </a:lnSpc>
              </a:pPr>
              <a:r>
                <a:rPr dirty="0">
                  <a:solidFill>
                    <a:schemeClr val="bg2">
                      <a:lumMod val="25000"/>
                    </a:schemeClr>
                  </a:solidFill>
                  <a:latin typeface="华文中宋" panose="02010600040101010101" pitchFamily="2" charset="-122"/>
                  <a:ea typeface="华文中宋" panose="02010600040101010101" pitchFamily="2" charset="-122"/>
                </a:rPr>
                <a:t>2.保护数据不被别人窃听</a:t>
              </a:r>
            </a:p>
            <a:p>
              <a:pPr algn="just">
                <a:lnSpc>
                  <a:spcPct val="150000"/>
                </a:lnSpc>
              </a:pPr>
              <a:r>
                <a:rPr dirty="0">
                  <a:solidFill>
                    <a:schemeClr val="bg2">
                      <a:lumMod val="25000"/>
                    </a:schemeClr>
                  </a:solidFill>
                  <a:latin typeface="华文中宋" panose="02010600040101010101" pitchFamily="2" charset="-122"/>
                  <a:ea typeface="华文中宋" panose="02010600040101010101" pitchFamily="2" charset="-122"/>
                </a:rPr>
                <a:t>3.不会造成大片连续的信息丢失</a:t>
              </a:r>
            </a:p>
            <a:p>
              <a:pPr algn="just">
                <a:lnSpc>
                  <a:spcPct val="150000"/>
                </a:lnSpc>
              </a:pPr>
              <a:r>
                <a:rPr dirty="0">
                  <a:solidFill>
                    <a:schemeClr val="bg2">
                      <a:lumMod val="25000"/>
                    </a:schemeClr>
                  </a:solidFill>
                  <a:latin typeface="华文中宋" panose="02010600040101010101" pitchFamily="2" charset="-122"/>
                  <a:ea typeface="华文中宋" panose="02010600040101010101" pitchFamily="2" charset="-122"/>
                </a:rPr>
                <a:t>4.在相同的网络带宽下可以传输更多的信息量</a:t>
              </a:r>
            </a:p>
            <a:p>
              <a:pPr algn="just">
                <a:lnSpc>
                  <a:spcPct val="150000"/>
                </a:lnSpc>
              </a:pPr>
              <a:r>
                <a:rPr dirty="0">
                  <a:solidFill>
                    <a:schemeClr val="accent1"/>
                  </a:solidFill>
                  <a:effectLst>
                    <a:outerShdw blurRad="38100" dist="25400" dir="5400000" algn="ctr" rotWithShape="0">
                      <a:srgbClr val="6E747A">
                        <a:alpha val="43000"/>
                      </a:srgbClr>
                    </a:outerShdw>
                  </a:effectLst>
                  <a:latin typeface="华文中宋" panose="02010600040101010101" pitchFamily="2" charset="-122"/>
                  <a:ea typeface="华文中宋" panose="02010600040101010101" pitchFamily="2" charset="-122"/>
                </a:rPr>
                <a:t>总之:编码就是为了将信息更好更正确的送到对方</a:t>
              </a:r>
              <a:endParaRPr lang="zh-CN" dirty="0">
                <a:solidFill>
                  <a:schemeClr val="accent1"/>
                </a:solidFill>
                <a:effectLst>
                  <a:outerShdw blurRad="38100" dist="25400" dir="5400000" algn="ctr" rotWithShape="0">
                    <a:srgbClr val="6E747A">
                      <a:alpha val="43000"/>
                    </a:srgbClr>
                  </a:outerShdw>
                </a:effectLst>
                <a:latin typeface="华文中宋" panose="02010600040101010101" pitchFamily="2" charset="-122"/>
                <a:ea typeface="华文中宋" panose="02010600040101010101" pitchFamily="2" charset="-122"/>
              </a:endParaRPr>
            </a:p>
            <a:p>
              <a:pPr algn="just">
                <a:lnSpc>
                  <a:spcPct val="150000"/>
                </a:lnSpc>
              </a:pPr>
              <a:endParaRPr lang="zh-CN" dirty="0">
                <a:solidFill>
                  <a:schemeClr val="accent1"/>
                </a:solidFill>
                <a:effectLst>
                  <a:outerShdw blurRad="38100" dist="25400" dir="5400000" algn="ctr" rotWithShape="0">
                    <a:srgbClr val="6E747A">
                      <a:alpha val="43000"/>
                    </a:srgbClr>
                  </a:outerShdw>
                </a:effectLst>
                <a:latin typeface="华文中宋" panose="02010600040101010101" pitchFamily="2" charset="-122"/>
                <a:ea typeface="华文中宋" panose="02010600040101010101" pitchFamily="2" charset="-122"/>
              </a:endParaRPr>
            </a:p>
          </p:txBody>
        </p:sp>
        <p:sp>
          <p:nvSpPr>
            <p:cNvPr id="14" name="矩形 13"/>
            <p:cNvSpPr/>
            <p:nvPr/>
          </p:nvSpPr>
          <p:spPr>
            <a:xfrm>
              <a:off x="10927836" y="1678777"/>
              <a:ext cx="248031" cy="3332476"/>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389889" y="167082"/>
            <a:ext cx="3328417" cy="398780"/>
          </a:xfrm>
          <a:prstGeom prst="rect">
            <a:avLst/>
          </a:prstGeom>
          <a:noFill/>
        </p:spPr>
        <p:txBody>
          <a:bodyPr wrap="square" rtlCol="0">
            <a:spAutoFit/>
          </a:bodyPr>
          <a:lstStyle/>
          <a:p>
            <a:pPr algn="ctr"/>
            <a:r>
              <a:rPr lang="zh-CN" altLang="en-US" sz="2000" b="1" spc="550" dirty="0">
                <a:solidFill>
                  <a:srgbClr val="2F5597"/>
                </a:solidFill>
                <a:latin typeface="华文中宋" panose="02010600040101010101" pitchFamily="2" charset="-122"/>
                <a:ea typeface="华文中宋" panose="02010600040101010101" pitchFamily="2" charset="-122"/>
              </a:rPr>
              <a:t>信息的编码</a:t>
            </a:r>
          </a:p>
        </p:txBody>
      </p:sp>
      <p:sp>
        <p:nvSpPr>
          <p:cNvPr id="11" name="文本框 10"/>
          <p:cNvSpPr txBox="1"/>
          <p:nvPr/>
        </p:nvSpPr>
        <p:spPr>
          <a:xfrm>
            <a:off x="5931535" y="1082040"/>
            <a:ext cx="4440555" cy="460375"/>
          </a:xfrm>
          <a:prstGeom prst="rect">
            <a:avLst/>
          </a:prstGeom>
          <a:noFill/>
        </p:spPr>
        <p:txBody>
          <a:bodyPr wrap="square" rtlCol="0">
            <a:spAutoFit/>
          </a:bodyPr>
          <a:lstStyle/>
          <a:p>
            <a:r>
              <a:rPr lang="zh-CN" altLang="en-US" sz="2400" spc="150" dirty="0">
                <a:solidFill>
                  <a:schemeClr val="accent1"/>
                </a:solidFill>
                <a:effectLst>
                  <a:outerShdw blurRad="38100" dist="25400" dir="5400000" algn="ctr" rotWithShape="0">
                    <a:srgbClr val="6E747A">
                      <a:alpha val="43000"/>
                    </a:srgbClr>
                  </a:outerShdw>
                </a:effectLst>
                <a:latin typeface="华文中宋" panose="02010600040101010101" pitchFamily="2" charset="-122"/>
                <a:ea typeface="华文中宋" panose="02010600040101010101" pitchFamily="2" charset="-122"/>
                <a:sym typeface="+mn-ea"/>
              </a:rPr>
              <a:t>为什么需要对数据进行编码？</a:t>
            </a:r>
          </a:p>
        </p:txBody>
      </p:sp>
      <p:pic>
        <p:nvPicPr>
          <p:cNvPr id="16" name="图片 15" descr="E7264@G6FE2PRK)_A}7]{$X"/>
          <p:cNvPicPr>
            <a:picLocks noChangeAspect="1"/>
          </p:cNvPicPr>
          <p:nvPr/>
        </p:nvPicPr>
        <p:blipFill>
          <a:blip r:embed="rId4"/>
          <a:srcRect l="5773" t="6065" r="3117"/>
          <a:stretch>
            <a:fillRect/>
          </a:stretch>
        </p:blipFill>
        <p:spPr>
          <a:xfrm>
            <a:off x="-10160" y="1971675"/>
            <a:ext cx="5401310" cy="2773680"/>
          </a:xfrm>
          <a:prstGeom prst="rect">
            <a:avLst/>
          </a:prstGeom>
        </p:spPr>
      </p:pic>
      <p:sp>
        <p:nvSpPr>
          <p:cNvPr id="17" name="文本框 16"/>
          <p:cNvSpPr txBox="1"/>
          <p:nvPr/>
        </p:nvSpPr>
        <p:spPr>
          <a:xfrm>
            <a:off x="5931535" y="4524375"/>
            <a:ext cx="5027295" cy="1198880"/>
          </a:xfrm>
          <a:prstGeom prst="rect">
            <a:avLst/>
          </a:prstGeom>
          <a:noFill/>
        </p:spPr>
        <p:txBody>
          <a:bodyPr wrap="square" rtlCol="0">
            <a:spAutoFit/>
          </a:bodyPr>
          <a:lstStyle/>
          <a:p>
            <a:r>
              <a:rPr lang="zh-CN" altLang="en-US"/>
              <a:t>通信的最终目的就是为了将信源的数据原样的传输到信宿，如果传输过程中数据发生了变化或丢失，那么这次通信就是一次失败的通信。为了保证数据传输的正确性，所以要进行编码。</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160" y="6473889"/>
            <a:ext cx="12202160" cy="384110"/>
            <a:chOff x="-10160" y="6473889"/>
            <a:chExt cx="12202160" cy="384110"/>
          </a:xfrm>
        </p:grpSpPr>
        <p:sp>
          <p:nvSpPr>
            <p:cNvPr id="3" name="矩形 2"/>
            <p:cNvSpPr/>
            <p:nvPr/>
          </p:nvSpPr>
          <p:spPr>
            <a:xfrm>
              <a:off x="0" y="6539588"/>
              <a:ext cx="12192000" cy="31841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pc="500" dirty="0">
                <a:latin typeface="华文中宋" panose="02010600040101010101" pitchFamily="2" charset="-122"/>
                <a:ea typeface="华文中宋" panose="02010600040101010101" pitchFamily="2" charset="-122"/>
              </a:endParaRPr>
            </a:p>
          </p:txBody>
        </p:sp>
        <p:sp>
          <p:nvSpPr>
            <p:cNvPr id="4" name="文本框 3"/>
            <p:cNvSpPr txBox="1"/>
            <p:nvPr/>
          </p:nvSpPr>
          <p:spPr>
            <a:xfrm>
              <a:off x="-10160" y="6473889"/>
              <a:ext cx="3708400" cy="369332"/>
            </a:xfrm>
            <a:prstGeom prst="rect">
              <a:avLst/>
            </a:prstGeom>
            <a:noFill/>
          </p:spPr>
          <p:txBody>
            <a:bodyPr wrap="square" rtlCol="0">
              <a:spAutoFit/>
            </a:bodyPr>
            <a:lstStyle/>
            <a:p>
              <a:pPr lvl="0"/>
              <a:r>
                <a:rPr lang="zh-CN" altLang="en-US" dirty="0">
                  <a:solidFill>
                    <a:prstClr val="white"/>
                  </a:solidFill>
                  <a:latin typeface="华文中宋" panose="02010600040101010101" pitchFamily="2" charset="-122"/>
                  <a:ea typeface="华文中宋" panose="02010600040101010101" pitchFamily="2" charset="-122"/>
                </a:rPr>
                <a:t> </a:t>
              </a:r>
              <a:r>
                <a:rPr lang="zh-CN" altLang="en-US" sz="1200" spc="500" dirty="0">
                  <a:solidFill>
                    <a:prstClr val="white"/>
                  </a:solidFill>
                  <a:latin typeface="华文中宋" panose="02010600040101010101" pitchFamily="2" charset="-122"/>
                  <a:ea typeface="华文中宋" panose="02010600040101010101" pitchFamily="2" charset="-122"/>
                </a:rPr>
                <a:t>为天下储人才，为国家图富强</a:t>
              </a:r>
              <a:endParaRPr lang="zh-CN" altLang="en-US" spc="500" dirty="0">
                <a:solidFill>
                  <a:prstClr val="white"/>
                </a:solidFill>
                <a:latin typeface="华文中宋" panose="02010600040101010101" pitchFamily="2" charset="-122"/>
                <a:ea typeface="华文中宋" panose="02010600040101010101" pitchFamily="2" charset="-122"/>
              </a:endParaRPr>
            </a:p>
          </p:txBody>
        </p:sp>
      </p:grpSp>
      <p:grpSp>
        <p:nvGrpSpPr>
          <p:cNvPr id="5" name="组合 4"/>
          <p:cNvGrpSpPr/>
          <p:nvPr/>
        </p:nvGrpSpPr>
        <p:grpSpPr>
          <a:xfrm>
            <a:off x="0" y="-12580"/>
            <a:ext cx="12192000" cy="759434"/>
            <a:chOff x="0" y="127385"/>
            <a:chExt cx="12192000" cy="759434"/>
          </a:xfrm>
        </p:grpSpPr>
        <p:cxnSp>
          <p:nvCxnSpPr>
            <p:cNvPr id="6" name="直接连接符 5"/>
            <p:cNvCxnSpPr/>
            <p:nvPr/>
          </p:nvCxnSpPr>
          <p:spPr>
            <a:xfrm>
              <a:off x="0" y="743712"/>
              <a:ext cx="12192000" cy="0"/>
            </a:xfrm>
            <a:prstGeom prst="line">
              <a:avLst/>
            </a:prstGeom>
            <a:ln>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0" y="743712"/>
              <a:ext cx="2407920" cy="0"/>
            </a:xfrm>
            <a:prstGeom prst="line">
              <a:avLst/>
            </a:prstGeom>
            <a:ln w="38100">
              <a:solidFill>
                <a:srgbClr val="2F5597"/>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cstate="print">
              <a:clrChange>
                <a:clrFrom>
                  <a:srgbClr val="FEFEFE"/>
                </a:clrFrom>
                <a:clrTo>
                  <a:srgbClr val="FEFEFE">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65134" y="127385"/>
              <a:ext cx="1703627" cy="759434"/>
            </a:xfrm>
            <a:prstGeom prst="rect">
              <a:avLst/>
            </a:prstGeom>
          </p:spPr>
        </p:pic>
      </p:grpSp>
      <p:sp>
        <p:nvSpPr>
          <p:cNvPr id="10" name="文本框 9"/>
          <p:cNvSpPr txBox="1"/>
          <p:nvPr/>
        </p:nvSpPr>
        <p:spPr>
          <a:xfrm>
            <a:off x="-389889" y="167082"/>
            <a:ext cx="3328417" cy="398780"/>
          </a:xfrm>
          <a:prstGeom prst="rect">
            <a:avLst/>
          </a:prstGeom>
          <a:noFill/>
        </p:spPr>
        <p:txBody>
          <a:bodyPr wrap="square" rtlCol="0">
            <a:spAutoFit/>
          </a:bodyPr>
          <a:lstStyle/>
          <a:p>
            <a:pPr algn="ctr"/>
            <a:r>
              <a:rPr lang="zh-CN" altLang="en-US" sz="2000" b="1" spc="550" dirty="0">
                <a:solidFill>
                  <a:srgbClr val="2F5597"/>
                </a:solidFill>
                <a:latin typeface="华文中宋" panose="02010600040101010101" pitchFamily="2" charset="-122"/>
                <a:ea typeface="华文中宋" panose="02010600040101010101" pitchFamily="2" charset="-122"/>
              </a:rPr>
              <a:t>信息的编码</a:t>
            </a:r>
          </a:p>
        </p:txBody>
      </p:sp>
      <p:sp>
        <p:nvSpPr>
          <p:cNvPr id="11" name="矩形 10"/>
          <p:cNvSpPr/>
          <p:nvPr/>
        </p:nvSpPr>
        <p:spPr>
          <a:xfrm>
            <a:off x="303282" y="1186952"/>
            <a:ext cx="208722" cy="197788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03552" y="1183520"/>
            <a:ext cx="10891520" cy="1981306"/>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029335" y="1458595"/>
            <a:ext cx="5631180" cy="1198880"/>
          </a:xfrm>
          <a:prstGeom prst="rect">
            <a:avLst/>
          </a:prstGeom>
          <a:noFill/>
        </p:spPr>
        <p:txBody>
          <a:bodyPr wrap="square" rtlCol="0">
            <a:spAutoFit/>
          </a:bodyPr>
          <a:lstStyle/>
          <a:p>
            <a:pPr algn="l"/>
            <a:r>
              <a:rPr lang="zh-CN" altLang="en-US" sz="2400" spc="150" dirty="0">
                <a:solidFill>
                  <a:schemeClr val="bg1"/>
                </a:solidFill>
                <a:latin typeface="华文中宋" panose="02010600040101010101" pitchFamily="2" charset="-122"/>
                <a:ea typeface="华文中宋" panose="02010600040101010101" pitchFamily="2" charset="-122"/>
                <a:sym typeface="+mn-ea"/>
              </a:rPr>
              <a:t>举一个现实中通过编码对数据进行压缩、纠错以及加密的事例，说明你这样做的目的、方法和效果。</a:t>
            </a:r>
            <a:endParaRPr lang="zh-CN" altLang="en-US" sz="2400" b="1" spc="150" dirty="0">
              <a:solidFill>
                <a:schemeClr val="bg1"/>
              </a:solidFill>
              <a:latin typeface="华文中宋" panose="02010600040101010101" pitchFamily="2" charset="-122"/>
              <a:ea typeface="华文中宋" panose="02010600040101010101" pitchFamily="2" charset="-122"/>
              <a:sym typeface="+mn-ea"/>
            </a:endParaRPr>
          </a:p>
        </p:txBody>
      </p:sp>
      <p:grpSp>
        <p:nvGrpSpPr>
          <p:cNvPr id="30" name="组合 29"/>
          <p:cNvGrpSpPr/>
          <p:nvPr/>
        </p:nvGrpSpPr>
        <p:grpSpPr>
          <a:xfrm>
            <a:off x="690315" y="3621941"/>
            <a:ext cx="1717675" cy="1624965"/>
            <a:chOff x="860956" y="3646899"/>
            <a:chExt cx="1717675" cy="1624965"/>
          </a:xfrm>
        </p:grpSpPr>
        <p:sp>
          <p:nvSpPr>
            <p:cNvPr id="23" name="文本框 22"/>
            <p:cNvSpPr txBox="1"/>
            <p:nvPr/>
          </p:nvSpPr>
          <p:spPr>
            <a:xfrm>
              <a:off x="860956" y="4072984"/>
              <a:ext cx="1717675" cy="1198880"/>
            </a:xfrm>
            <a:prstGeom prst="rect">
              <a:avLst/>
            </a:prstGeom>
            <a:noFill/>
          </p:spPr>
          <p:txBody>
            <a:bodyPr wrap="square" rtlCol="0">
              <a:spAutoFit/>
            </a:bodyPr>
            <a:lstStyle/>
            <a:p>
              <a:pPr algn="l"/>
              <a:r>
                <a:rPr lang="zh-CN" altLang="en-US" spc="150" dirty="0">
                  <a:solidFill>
                    <a:schemeClr val="bg2">
                      <a:lumMod val="25000"/>
                    </a:schemeClr>
                  </a:solidFill>
                  <a:latin typeface="华文中宋" panose="02010600040101010101" pitchFamily="2" charset="-122"/>
                  <a:ea typeface="华文中宋" panose="02010600040101010101" pitchFamily="2" charset="-122"/>
                </a:rPr>
                <a:t>例子:我们发电子邮件，将附件压缩以后再发。</a:t>
              </a:r>
            </a:p>
          </p:txBody>
        </p:sp>
        <p:sp>
          <p:nvSpPr>
            <p:cNvPr id="24" name="two-books_21576"/>
            <p:cNvSpPr>
              <a:spLocks noChangeAspect="1"/>
            </p:cNvSpPr>
            <p:nvPr/>
          </p:nvSpPr>
          <p:spPr bwMode="auto">
            <a:xfrm>
              <a:off x="981995" y="3646899"/>
              <a:ext cx="447996" cy="356569"/>
            </a:xfrm>
            <a:custGeom>
              <a:avLst/>
              <a:gdLst>
                <a:gd name="T0" fmla="*/ 669 w 937"/>
                <a:gd name="T1" fmla="*/ 37 h 747"/>
                <a:gd name="T2" fmla="*/ 588 w 937"/>
                <a:gd name="T3" fmla="*/ 0 h 747"/>
                <a:gd name="T4" fmla="*/ 487 w 937"/>
                <a:gd name="T5" fmla="*/ 30 h 747"/>
                <a:gd name="T6" fmla="*/ 399 w 937"/>
                <a:gd name="T7" fmla="*/ 16 h 747"/>
                <a:gd name="T8" fmla="*/ 0 w 937"/>
                <a:gd name="T9" fmla="*/ 187 h 747"/>
                <a:gd name="T10" fmla="*/ 348 w 937"/>
                <a:gd name="T11" fmla="*/ 746 h 747"/>
                <a:gd name="T12" fmla="*/ 449 w 937"/>
                <a:gd name="T13" fmla="*/ 717 h 747"/>
                <a:gd name="T14" fmla="*/ 937 w 937"/>
                <a:gd name="T15" fmla="*/ 559 h 747"/>
                <a:gd name="T16" fmla="*/ 456 w 937"/>
                <a:gd name="T17" fmla="*/ 45 h 747"/>
                <a:gd name="T18" fmla="*/ 473 w 937"/>
                <a:gd name="T19" fmla="*/ 50 h 747"/>
                <a:gd name="T20" fmla="*/ 475 w 937"/>
                <a:gd name="T21" fmla="*/ 54 h 747"/>
                <a:gd name="T22" fmla="*/ 478 w 937"/>
                <a:gd name="T23" fmla="*/ 60 h 747"/>
                <a:gd name="T24" fmla="*/ 510 w 937"/>
                <a:gd name="T25" fmla="*/ 127 h 747"/>
                <a:gd name="T26" fmla="*/ 554 w 937"/>
                <a:gd name="T27" fmla="*/ 219 h 747"/>
                <a:gd name="T28" fmla="*/ 711 w 937"/>
                <a:gd name="T29" fmla="*/ 548 h 747"/>
                <a:gd name="T30" fmla="*/ 498 w 937"/>
                <a:gd name="T31" fmla="*/ 650 h 747"/>
                <a:gd name="T32" fmla="*/ 482 w 937"/>
                <a:gd name="T33" fmla="*/ 658 h 747"/>
                <a:gd name="T34" fmla="*/ 438 w 937"/>
                <a:gd name="T35" fmla="*/ 679 h 747"/>
                <a:gd name="T36" fmla="*/ 432 w 937"/>
                <a:gd name="T37" fmla="*/ 681 h 747"/>
                <a:gd name="T38" fmla="*/ 349 w 937"/>
                <a:gd name="T39" fmla="*/ 721 h 747"/>
                <a:gd name="T40" fmla="*/ 334 w 937"/>
                <a:gd name="T41" fmla="*/ 716 h 747"/>
                <a:gd name="T42" fmla="*/ 326 w 937"/>
                <a:gd name="T43" fmla="*/ 713 h 747"/>
                <a:gd name="T44" fmla="*/ 291 w 937"/>
                <a:gd name="T45" fmla="*/ 702 h 747"/>
                <a:gd name="T46" fmla="*/ 319 w 937"/>
                <a:gd name="T47" fmla="*/ 685 h 747"/>
                <a:gd name="T48" fmla="*/ 413 w 937"/>
                <a:gd name="T49" fmla="*/ 640 h 747"/>
                <a:gd name="T50" fmla="*/ 418 w 937"/>
                <a:gd name="T51" fmla="*/ 637 h 747"/>
                <a:gd name="T52" fmla="*/ 484 w 937"/>
                <a:gd name="T53" fmla="*/ 606 h 747"/>
                <a:gd name="T54" fmla="*/ 491 w 937"/>
                <a:gd name="T55" fmla="*/ 603 h 747"/>
                <a:gd name="T56" fmla="*/ 645 w 937"/>
                <a:gd name="T57" fmla="*/ 529 h 747"/>
                <a:gd name="T58" fmla="*/ 539 w 937"/>
                <a:gd name="T59" fmla="*/ 309 h 747"/>
                <a:gd name="T60" fmla="*/ 463 w 937"/>
                <a:gd name="T61" fmla="*/ 149 h 747"/>
                <a:gd name="T62" fmla="*/ 431 w 937"/>
                <a:gd name="T63" fmla="*/ 82 h 747"/>
                <a:gd name="T64" fmla="*/ 428 w 937"/>
                <a:gd name="T65" fmla="*/ 76 h 747"/>
                <a:gd name="T66" fmla="*/ 421 w 937"/>
                <a:gd name="T67" fmla="*/ 62 h 747"/>
                <a:gd name="T68" fmla="*/ 456 w 937"/>
                <a:gd name="T69" fmla="*/ 45 h 747"/>
                <a:gd name="T70" fmla="*/ 652 w 937"/>
                <a:gd name="T71" fmla="*/ 45 h 747"/>
                <a:gd name="T72" fmla="*/ 669 w 937"/>
                <a:gd name="T73" fmla="*/ 51 h 747"/>
                <a:gd name="T74" fmla="*/ 546 w 937"/>
                <a:gd name="T75" fmla="*/ 721 h 747"/>
                <a:gd name="T76" fmla="*/ 544 w 937"/>
                <a:gd name="T77" fmla="*/ 721 h 747"/>
                <a:gd name="T78" fmla="*/ 526 w 937"/>
                <a:gd name="T79" fmla="*/ 715 h 747"/>
                <a:gd name="T80" fmla="*/ 492 w 937"/>
                <a:gd name="T81" fmla="*/ 703 h 747"/>
                <a:gd name="T82" fmla="*/ 484 w 937"/>
                <a:gd name="T83" fmla="*/ 700 h 747"/>
                <a:gd name="T84" fmla="*/ 527 w 937"/>
                <a:gd name="T85" fmla="*/ 680 h 747"/>
                <a:gd name="T86" fmla="*/ 623 w 937"/>
                <a:gd name="T87" fmla="*/ 73 h 747"/>
                <a:gd name="T88" fmla="*/ 603 w 937"/>
                <a:gd name="T89" fmla="*/ 31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37" h="747">
                  <a:moveTo>
                    <a:pt x="684" y="30"/>
                  </a:moveTo>
                  <a:lnTo>
                    <a:pt x="669" y="37"/>
                  </a:lnTo>
                  <a:lnTo>
                    <a:pt x="596" y="16"/>
                  </a:lnTo>
                  <a:lnTo>
                    <a:pt x="588" y="0"/>
                  </a:lnTo>
                  <a:lnTo>
                    <a:pt x="494" y="45"/>
                  </a:lnTo>
                  <a:lnTo>
                    <a:pt x="487" y="30"/>
                  </a:lnTo>
                  <a:lnTo>
                    <a:pt x="473" y="37"/>
                  </a:lnTo>
                  <a:lnTo>
                    <a:pt x="399" y="16"/>
                  </a:lnTo>
                  <a:lnTo>
                    <a:pt x="392" y="0"/>
                  </a:lnTo>
                  <a:lnTo>
                    <a:pt x="0" y="187"/>
                  </a:lnTo>
                  <a:lnTo>
                    <a:pt x="253" y="717"/>
                  </a:lnTo>
                  <a:lnTo>
                    <a:pt x="348" y="746"/>
                  </a:lnTo>
                  <a:lnTo>
                    <a:pt x="442" y="702"/>
                  </a:lnTo>
                  <a:lnTo>
                    <a:pt x="449" y="717"/>
                  </a:lnTo>
                  <a:lnTo>
                    <a:pt x="545" y="747"/>
                  </a:lnTo>
                  <a:lnTo>
                    <a:pt x="937" y="559"/>
                  </a:lnTo>
                  <a:lnTo>
                    <a:pt x="684" y="30"/>
                  </a:lnTo>
                  <a:close/>
                  <a:moveTo>
                    <a:pt x="456" y="45"/>
                  </a:moveTo>
                  <a:lnTo>
                    <a:pt x="456" y="45"/>
                  </a:lnTo>
                  <a:lnTo>
                    <a:pt x="473" y="50"/>
                  </a:lnTo>
                  <a:lnTo>
                    <a:pt x="473" y="51"/>
                  </a:lnTo>
                  <a:lnTo>
                    <a:pt x="475" y="54"/>
                  </a:lnTo>
                  <a:lnTo>
                    <a:pt x="476" y="57"/>
                  </a:lnTo>
                  <a:lnTo>
                    <a:pt x="478" y="60"/>
                  </a:lnTo>
                  <a:lnTo>
                    <a:pt x="504" y="116"/>
                  </a:lnTo>
                  <a:lnTo>
                    <a:pt x="510" y="127"/>
                  </a:lnTo>
                  <a:lnTo>
                    <a:pt x="549" y="210"/>
                  </a:lnTo>
                  <a:lnTo>
                    <a:pt x="554" y="219"/>
                  </a:lnTo>
                  <a:lnTo>
                    <a:pt x="559" y="229"/>
                  </a:lnTo>
                  <a:lnTo>
                    <a:pt x="711" y="548"/>
                  </a:lnTo>
                  <a:lnTo>
                    <a:pt x="510" y="644"/>
                  </a:lnTo>
                  <a:lnTo>
                    <a:pt x="498" y="650"/>
                  </a:lnTo>
                  <a:lnTo>
                    <a:pt x="489" y="654"/>
                  </a:lnTo>
                  <a:lnTo>
                    <a:pt x="482" y="658"/>
                  </a:lnTo>
                  <a:lnTo>
                    <a:pt x="475" y="661"/>
                  </a:lnTo>
                  <a:lnTo>
                    <a:pt x="438" y="679"/>
                  </a:lnTo>
                  <a:lnTo>
                    <a:pt x="435" y="680"/>
                  </a:lnTo>
                  <a:lnTo>
                    <a:pt x="432" y="681"/>
                  </a:lnTo>
                  <a:lnTo>
                    <a:pt x="350" y="721"/>
                  </a:lnTo>
                  <a:lnTo>
                    <a:pt x="349" y="721"/>
                  </a:lnTo>
                  <a:lnTo>
                    <a:pt x="348" y="721"/>
                  </a:lnTo>
                  <a:lnTo>
                    <a:pt x="334" y="716"/>
                  </a:lnTo>
                  <a:lnTo>
                    <a:pt x="330" y="715"/>
                  </a:lnTo>
                  <a:lnTo>
                    <a:pt x="326" y="713"/>
                  </a:lnTo>
                  <a:lnTo>
                    <a:pt x="296" y="703"/>
                  </a:lnTo>
                  <a:lnTo>
                    <a:pt x="291" y="702"/>
                  </a:lnTo>
                  <a:lnTo>
                    <a:pt x="287" y="700"/>
                  </a:lnTo>
                  <a:lnTo>
                    <a:pt x="319" y="685"/>
                  </a:lnTo>
                  <a:lnTo>
                    <a:pt x="330" y="680"/>
                  </a:lnTo>
                  <a:lnTo>
                    <a:pt x="413" y="640"/>
                  </a:lnTo>
                  <a:lnTo>
                    <a:pt x="416" y="639"/>
                  </a:lnTo>
                  <a:lnTo>
                    <a:pt x="418" y="637"/>
                  </a:lnTo>
                  <a:lnTo>
                    <a:pt x="479" y="609"/>
                  </a:lnTo>
                  <a:lnTo>
                    <a:pt x="484" y="606"/>
                  </a:lnTo>
                  <a:lnTo>
                    <a:pt x="490" y="603"/>
                  </a:lnTo>
                  <a:lnTo>
                    <a:pt x="491" y="603"/>
                  </a:lnTo>
                  <a:lnTo>
                    <a:pt x="498" y="599"/>
                  </a:lnTo>
                  <a:lnTo>
                    <a:pt x="645" y="529"/>
                  </a:lnTo>
                  <a:lnTo>
                    <a:pt x="544" y="318"/>
                  </a:lnTo>
                  <a:lnTo>
                    <a:pt x="539" y="309"/>
                  </a:lnTo>
                  <a:lnTo>
                    <a:pt x="535" y="299"/>
                  </a:lnTo>
                  <a:lnTo>
                    <a:pt x="463" y="149"/>
                  </a:lnTo>
                  <a:lnTo>
                    <a:pt x="458" y="138"/>
                  </a:lnTo>
                  <a:lnTo>
                    <a:pt x="431" y="82"/>
                  </a:lnTo>
                  <a:lnTo>
                    <a:pt x="430" y="79"/>
                  </a:lnTo>
                  <a:lnTo>
                    <a:pt x="428" y="76"/>
                  </a:lnTo>
                  <a:lnTo>
                    <a:pt x="427" y="73"/>
                  </a:lnTo>
                  <a:lnTo>
                    <a:pt x="421" y="62"/>
                  </a:lnTo>
                  <a:lnTo>
                    <a:pt x="407" y="31"/>
                  </a:lnTo>
                  <a:lnTo>
                    <a:pt x="456" y="45"/>
                  </a:lnTo>
                  <a:close/>
                  <a:moveTo>
                    <a:pt x="652" y="45"/>
                  </a:moveTo>
                  <a:lnTo>
                    <a:pt x="652" y="45"/>
                  </a:lnTo>
                  <a:lnTo>
                    <a:pt x="669" y="50"/>
                  </a:lnTo>
                  <a:lnTo>
                    <a:pt x="669" y="51"/>
                  </a:lnTo>
                  <a:lnTo>
                    <a:pt x="907" y="548"/>
                  </a:lnTo>
                  <a:lnTo>
                    <a:pt x="546" y="721"/>
                  </a:lnTo>
                  <a:lnTo>
                    <a:pt x="546" y="720"/>
                  </a:lnTo>
                  <a:lnTo>
                    <a:pt x="544" y="721"/>
                  </a:lnTo>
                  <a:lnTo>
                    <a:pt x="530" y="716"/>
                  </a:lnTo>
                  <a:lnTo>
                    <a:pt x="526" y="715"/>
                  </a:lnTo>
                  <a:lnTo>
                    <a:pt x="522" y="713"/>
                  </a:lnTo>
                  <a:lnTo>
                    <a:pt x="492" y="703"/>
                  </a:lnTo>
                  <a:lnTo>
                    <a:pt x="488" y="702"/>
                  </a:lnTo>
                  <a:lnTo>
                    <a:pt x="484" y="700"/>
                  </a:lnTo>
                  <a:lnTo>
                    <a:pt x="515" y="685"/>
                  </a:lnTo>
                  <a:lnTo>
                    <a:pt x="527" y="680"/>
                  </a:lnTo>
                  <a:lnTo>
                    <a:pt x="841" y="529"/>
                  </a:lnTo>
                  <a:lnTo>
                    <a:pt x="623" y="73"/>
                  </a:lnTo>
                  <a:lnTo>
                    <a:pt x="618" y="62"/>
                  </a:lnTo>
                  <a:lnTo>
                    <a:pt x="603" y="31"/>
                  </a:lnTo>
                  <a:lnTo>
                    <a:pt x="652" y="45"/>
                  </a:lnTo>
                  <a:close/>
                </a:path>
              </a:pathLst>
            </a:custGeom>
            <a:solidFill>
              <a:schemeClr val="accent1"/>
            </a:solidFill>
            <a:ln>
              <a:noFill/>
            </a:ln>
          </p:spPr>
        </p:sp>
      </p:grpSp>
      <p:grpSp>
        <p:nvGrpSpPr>
          <p:cNvPr id="46" name="Group 30"/>
          <p:cNvGrpSpPr/>
          <p:nvPr/>
        </p:nvGrpSpPr>
        <p:grpSpPr>
          <a:xfrm>
            <a:off x="2698803" y="3591794"/>
            <a:ext cx="2479675" cy="2209165"/>
            <a:chOff x="423441" y="3616942"/>
            <a:chExt cx="2479675" cy="2209165"/>
          </a:xfrm>
        </p:grpSpPr>
        <p:sp>
          <p:nvSpPr>
            <p:cNvPr id="47" name="文本框 31"/>
            <p:cNvSpPr txBox="1"/>
            <p:nvPr/>
          </p:nvSpPr>
          <p:spPr>
            <a:xfrm>
              <a:off x="423441" y="4072872"/>
              <a:ext cx="2479675" cy="17532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pc="150" dirty="0">
                  <a:solidFill>
                    <a:schemeClr val="bg2">
                      <a:lumMod val="25000"/>
                    </a:schemeClr>
                  </a:solidFill>
                  <a:latin typeface="华文中宋" panose="02010600040101010101" pitchFamily="2" charset="-122"/>
                  <a:ea typeface="华文中宋" panose="02010600040101010101" pitchFamily="2" charset="-122"/>
                </a:rPr>
                <a:t>目的:数据传输量非常大，如果通过编码算法将数据进行压缩，这就可以在相同的网络带宽下可以传输更多的信息量。</a:t>
              </a:r>
            </a:p>
          </p:txBody>
        </p:sp>
        <p:sp>
          <p:nvSpPr>
            <p:cNvPr id="48" name="two-books_21576"/>
            <p:cNvSpPr>
              <a:spLocks noChangeAspect="1"/>
            </p:cNvSpPr>
            <p:nvPr/>
          </p:nvSpPr>
          <p:spPr bwMode="auto">
            <a:xfrm>
              <a:off x="950467" y="3616942"/>
              <a:ext cx="384297" cy="386693"/>
            </a:xfrm>
            <a:custGeom>
              <a:avLst/>
              <a:gdLst>
                <a:gd name="connsiteX0" fmla="*/ 71397 w 599947"/>
                <a:gd name="connsiteY0" fmla="*/ 336103 h 603687"/>
                <a:gd name="connsiteX1" fmla="*/ 299914 w 599947"/>
                <a:gd name="connsiteY1" fmla="*/ 451272 h 603687"/>
                <a:gd name="connsiteX2" fmla="*/ 528432 w 599947"/>
                <a:gd name="connsiteY2" fmla="*/ 336103 h 603687"/>
                <a:gd name="connsiteX3" fmla="*/ 599947 w 599947"/>
                <a:gd name="connsiteY3" fmla="*/ 431289 h 603687"/>
                <a:gd name="connsiteX4" fmla="*/ 299914 w 599947"/>
                <a:gd name="connsiteY4" fmla="*/ 603687 h 603687"/>
                <a:gd name="connsiteX5" fmla="*/ 0 w 599947"/>
                <a:gd name="connsiteY5" fmla="*/ 431289 h 603687"/>
                <a:gd name="connsiteX6" fmla="*/ 175572 w 599947"/>
                <a:gd name="connsiteY6" fmla="*/ 181494 h 603687"/>
                <a:gd name="connsiteX7" fmla="*/ 299879 w 599947"/>
                <a:gd name="connsiteY7" fmla="*/ 238829 h 603687"/>
                <a:gd name="connsiteX8" fmla="*/ 424187 w 599947"/>
                <a:gd name="connsiteY8" fmla="*/ 181494 h 603687"/>
                <a:gd name="connsiteX9" fmla="*/ 507295 w 599947"/>
                <a:gd name="connsiteY9" fmla="*/ 292263 h 603687"/>
                <a:gd name="connsiteX10" fmla="*/ 299879 w 599947"/>
                <a:gd name="connsiteY10" fmla="*/ 396648 h 603687"/>
                <a:gd name="connsiteX11" fmla="*/ 92582 w 599947"/>
                <a:gd name="connsiteY11" fmla="*/ 292263 h 603687"/>
                <a:gd name="connsiteX12" fmla="*/ 299903 w 599947"/>
                <a:gd name="connsiteY12" fmla="*/ 0 h 603687"/>
                <a:gd name="connsiteX13" fmla="*/ 403846 w 599947"/>
                <a:gd name="connsiteY13" fmla="*/ 138571 h 603687"/>
                <a:gd name="connsiteX14" fmla="*/ 299903 w 599947"/>
                <a:gd name="connsiteY14" fmla="*/ 186575 h 603687"/>
                <a:gd name="connsiteX15" fmla="*/ 195960 w 599947"/>
                <a:gd name="connsiteY15" fmla="*/ 138571 h 60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9947" h="603687">
                  <a:moveTo>
                    <a:pt x="71397" y="336103"/>
                  </a:moveTo>
                  <a:lnTo>
                    <a:pt x="299914" y="451272"/>
                  </a:lnTo>
                  <a:lnTo>
                    <a:pt x="528432" y="336103"/>
                  </a:lnTo>
                  <a:lnTo>
                    <a:pt x="599947" y="431289"/>
                  </a:lnTo>
                  <a:lnTo>
                    <a:pt x="299914" y="603687"/>
                  </a:lnTo>
                  <a:lnTo>
                    <a:pt x="0" y="431289"/>
                  </a:lnTo>
                  <a:close/>
                  <a:moveTo>
                    <a:pt x="175572" y="181494"/>
                  </a:moveTo>
                  <a:lnTo>
                    <a:pt x="299879" y="238829"/>
                  </a:lnTo>
                  <a:lnTo>
                    <a:pt x="424187" y="181494"/>
                  </a:lnTo>
                  <a:lnTo>
                    <a:pt x="507295" y="292263"/>
                  </a:lnTo>
                  <a:lnTo>
                    <a:pt x="299879" y="396648"/>
                  </a:lnTo>
                  <a:lnTo>
                    <a:pt x="92582" y="292263"/>
                  </a:lnTo>
                  <a:close/>
                  <a:moveTo>
                    <a:pt x="299903" y="0"/>
                  </a:moveTo>
                  <a:lnTo>
                    <a:pt x="403846" y="138571"/>
                  </a:lnTo>
                  <a:lnTo>
                    <a:pt x="299903" y="186575"/>
                  </a:lnTo>
                  <a:lnTo>
                    <a:pt x="195960" y="138571"/>
                  </a:ln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51" name="Group 35"/>
          <p:cNvGrpSpPr/>
          <p:nvPr/>
        </p:nvGrpSpPr>
        <p:grpSpPr>
          <a:xfrm>
            <a:off x="5721563" y="3630193"/>
            <a:ext cx="2054860" cy="1893570"/>
            <a:chOff x="847621" y="3633110"/>
            <a:chExt cx="2054860" cy="1893570"/>
          </a:xfrm>
        </p:grpSpPr>
        <p:sp>
          <p:nvSpPr>
            <p:cNvPr id="52" name="文本框 36"/>
            <p:cNvSpPr txBox="1"/>
            <p:nvPr/>
          </p:nvSpPr>
          <p:spPr>
            <a:xfrm>
              <a:off x="847621" y="4050305"/>
              <a:ext cx="2054860" cy="1476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pc="150" dirty="0">
                  <a:solidFill>
                    <a:schemeClr val="bg2">
                      <a:lumMod val="25000"/>
                    </a:schemeClr>
                  </a:solidFill>
                  <a:latin typeface="华文中宋" panose="02010600040101010101" pitchFamily="2" charset="-122"/>
                  <a:ea typeface="华文中宋" panose="02010600040101010101" pitchFamily="2" charset="-122"/>
                </a:rPr>
                <a:t>方法:用rar压缩。</a:t>
              </a:r>
            </a:p>
            <a:p>
              <a:pPr algn="l"/>
              <a:endParaRPr lang="zh-CN" altLang="en-US" spc="150" dirty="0">
                <a:solidFill>
                  <a:schemeClr val="bg2">
                    <a:lumMod val="25000"/>
                  </a:schemeClr>
                </a:solidFill>
                <a:latin typeface="华文中宋" panose="02010600040101010101" pitchFamily="2" charset="-122"/>
                <a:ea typeface="华文中宋" panose="02010600040101010101" pitchFamily="2" charset="-122"/>
              </a:endParaRPr>
            </a:p>
            <a:p>
              <a:pPr algn="l"/>
              <a:r>
                <a:rPr lang="zh-CN" altLang="en-US" spc="150" dirty="0">
                  <a:solidFill>
                    <a:schemeClr val="bg2">
                      <a:lumMod val="25000"/>
                    </a:schemeClr>
                  </a:solidFill>
                  <a:latin typeface="华文中宋" panose="02010600040101010101" pitchFamily="2" charset="-122"/>
                  <a:ea typeface="华文中宋" panose="02010600040101010101" pitchFamily="2" charset="-122"/>
                </a:rPr>
                <a:t>效果:可以使邮件体积更小，更容易发送成功。</a:t>
              </a:r>
            </a:p>
          </p:txBody>
        </p:sp>
        <p:sp>
          <p:nvSpPr>
            <p:cNvPr id="53" name="two-books_21576"/>
            <p:cNvSpPr>
              <a:spLocks noChangeAspect="1"/>
            </p:cNvSpPr>
            <p:nvPr/>
          </p:nvSpPr>
          <p:spPr bwMode="auto">
            <a:xfrm>
              <a:off x="949270" y="3633110"/>
              <a:ext cx="386693" cy="354358"/>
            </a:xfrm>
            <a:custGeom>
              <a:avLst/>
              <a:gdLst>
                <a:gd name="connsiteX0" fmla="*/ 192176 w 607614"/>
                <a:gd name="connsiteY0" fmla="*/ 71398 h 556807"/>
                <a:gd name="connsiteX1" fmla="*/ 239270 w 607614"/>
                <a:gd name="connsiteY1" fmla="*/ 78224 h 556807"/>
                <a:gd name="connsiteX2" fmla="*/ 237751 w 607614"/>
                <a:gd name="connsiteY2" fmla="*/ 102495 h 556807"/>
                <a:gd name="connsiteX3" fmla="*/ 237751 w 607614"/>
                <a:gd name="connsiteY3" fmla="*/ 150277 h 556807"/>
                <a:gd name="connsiteX4" fmla="*/ 227877 w 607614"/>
                <a:gd name="connsiteY4" fmla="*/ 182132 h 556807"/>
                <a:gd name="connsiteX5" fmla="*/ 227877 w 607614"/>
                <a:gd name="connsiteY5" fmla="*/ 223088 h 556807"/>
                <a:gd name="connsiteX6" fmla="*/ 244588 w 607614"/>
                <a:gd name="connsiteY6" fmla="*/ 262528 h 556807"/>
                <a:gd name="connsiteX7" fmla="*/ 278769 w 607614"/>
                <a:gd name="connsiteY7" fmla="*/ 332305 h 556807"/>
                <a:gd name="connsiteX8" fmla="*/ 278769 w 607614"/>
                <a:gd name="connsiteY8" fmla="*/ 361127 h 556807"/>
                <a:gd name="connsiteX9" fmla="*/ 272692 w 607614"/>
                <a:gd name="connsiteY9" fmla="*/ 370986 h 556807"/>
                <a:gd name="connsiteX10" fmla="*/ 182301 w 607614"/>
                <a:gd name="connsiteY10" fmla="*/ 420286 h 556807"/>
                <a:gd name="connsiteX11" fmla="*/ 126851 w 607614"/>
                <a:gd name="connsiteY11" fmla="*/ 513575 h 556807"/>
                <a:gd name="connsiteX12" fmla="*/ 126851 w 607614"/>
                <a:gd name="connsiteY12" fmla="*/ 556807 h 556807"/>
                <a:gd name="connsiteX13" fmla="*/ 0 w 607614"/>
                <a:gd name="connsiteY13" fmla="*/ 556807 h 556807"/>
                <a:gd name="connsiteX14" fmla="*/ 0 w 607614"/>
                <a:gd name="connsiteY14" fmla="*/ 518126 h 556807"/>
                <a:gd name="connsiteX15" fmla="*/ 41777 w 607614"/>
                <a:gd name="connsiteY15" fmla="*/ 447590 h 556807"/>
                <a:gd name="connsiteX16" fmla="*/ 109381 w 607614"/>
                <a:gd name="connsiteY16" fmla="*/ 405875 h 556807"/>
                <a:gd name="connsiteX17" fmla="*/ 120775 w 607614"/>
                <a:gd name="connsiteY17" fmla="*/ 386155 h 556807"/>
                <a:gd name="connsiteX18" fmla="*/ 120775 w 607614"/>
                <a:gd name="connsiteY18" fmla="*/ 358851 h 556807"/>
                <a:gd name="connsiteX19" fmla="*/ 84314 w 607614"/>
                <a:gd name="connsiteY19" fmla="*/ 295141 h 556807"/>
                <a:gd name="connsiteX20" fmla="*/ 70642 w 607614"/>
                <a:gd name="connsiteY20" fmla="*/ 267079 h 556807"/>
                <a:gd name="connsiteX21" fmla="*/ 70642 w 607614"/>
                <a:gd name="connsiteY21" fmla="*/ 232190 h 556807"/>
                <a:gd name="connsiteX22" fmla="*/ 81276 w 607614"/>
                <a:gd name="connsiteY22" fmla="*/ 208678 h 556807"/>
                <a:gd name="connsiteX23" fmla="*/ 81276 w 607614"/>
                <a:gd name="connsiteY23" fmla="*/ 162412 h 556807"/>
                <a:gd name="connsiteX24" fmla="*/ 192176 w 607614"/>
                <a:gd name="connsiteY24" fmla="*/ 71398 h 556807"/>
                <a:gd name="connsiteX25" fmla="*/ 374460 w 607614"/>
                <a:gd name="connsiteY25" fmla="*/ 0 h 556807"/>
                <a:gd name="connsiteX26" fmla="*/ 474708 w 607614"/>
                <a:gd name="connsiteY26" fmla="*/ 35654 h 556807"/>
                <a:gd name="connsiteX27" fmla="*/ 495973 w 607614"/>
                <a:gd name="connsiteY27" fmla="*/ 101651 h 556807"/>
                <a:gd name="connsiteX28" fmla="*/ 495973 w 607614"/>
                <a:gd name="connsiteY28" fmla="*/ 155511 h 556807"/>
                <a:gd name="connsiteX29" fmla="*/ 506606 w 607614"/>
                <a:gd name="connsiteY29" fmla="*/ 182062 h 556807"/>
                <a:gd name="connsiteX30" fmla="*/ 506606 w 607614"/>
                <a:gd name="connsiteY30" fmla="*/ 223026 h 556807"/>
                <a:gd name="connsiteX31" fmla="*/ 483063 w 607614"/>
                <a:gd name="connsiteY31" fmla="*/ 259439 h 556807"/>
                <a:gd name="connsiteX32" fmla="*/ 452684 w 607614"/>
                <a:gd name="connsiteY32" fmla="*/ 317850 h 556807"/>
                <a:gd name="connsiteX33" fmla="*/ 445849 w 607614"/>
                <a:gd name="connsiteY33" fmla="*/ 327712 h 556807"/>
                <a:gd name="connsiteX34" fmla="*/ 445849 w 607614"/>
                <a:gd name="connsiteY34" fmla="*/ 361849 h 556807"/>
                <a:gd name="connsiteX35" fmla="*/ 460279 w 607614"/>
                <a:gd name="connsiteY35" fmla="*/ 386124 h 556807"/>
                <a:gd name="connsiteX36" fmla="*/ 557490 w 607614"/>
                <a:gd name="connsiteY36" fmla="*/ 433915 h 556807"/>
                <a:gd name="connsiteX37" fmla="*/ 607614 w 607614"/>
                <a:gd name="connsiteY37" fmla="*/ 515843 h 556807"/>
                <a:gd name="connsiteX38" fmla="*/ 607614 w 607614"/>
                <a:gd name="connsiteY38" fmla="*/ 556807 h 556807"/>
                <a:gd name="connsiteX39" fmla="*/ 142065 w 607614"/>
                <a:gd name="connsiteY39" fmla="*/ 556807 h 556807"/>
                <a:gd name="connsiteX40" fmla="*/ 142065 w 607614"/>
                <a:gd name="connsiteY40" fmla="*/ 513567 h 556807"/>
                <a:gd name="connsiteX41" fmla="*/ 189152 w 607614"/>
                <a:gd name="connsiteY41" fmla="*/ 433915 h 556807"/>
                <a:gd name="connsiteX42" fmla="*/ 279527 w 607614"/>
                <a:gd name="connsiteY42" fmla="*/ 384606 h 556807"/>
                <a:gd name="connsiteX43" fmla="*/ 293957 w 607614"/>
                <a:gd name="connsiteY43" fmla="*/ 361090 h 556807"/>
                <a:gd name="connsiteX44" fmla="*/ 293957 w 607614"/>
                <a:gd name="connsiteY44" fmla="*/ 327712 h 556807"/>
                <a:gd name="connsiteX45" fmla="*/ 258262 w 607614"/>
                <a:gd name="connsiteY45" fmla="*/ 254129 h 556807"/>
                <a:gd name="connsiteX46" fmla="*/ 243073 w 607614"/>
                <a:gd name="connsiteY46" fmla="*/ 223026 h 556807"/>
                <a:gd name="connsiteX47" fmla="*/ 243073 w 607614"/>
                <a:gd name="connsiteY47" fmla="*/ 182062 h 556807"/>
                <a:gd name="connsiteX48" fmla="*/ 252946 w 607614"/>
                <a:gd name="connsiteY48" fmla="*/ 155511 h 556807"/>
                <a:gd name="connsiteX49" fmla="*/ 252946 w 607614"/>
                <a:gd name="connsiteY49" fmla="*/ 101651 h 556807"/>
                <a:gd name="connsiteX50" fmla="*/ 274211 w 607614"/>
                <a:gd name="connsiteY50" fmla="*/ 35654 h 556807"/>
                <a:gd name="connsiteX51" fmla="*/ 374460 w 607614"/>
                <a:gd name="connsiteY51" fmla="*/ 0 h 55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7614" h="556807">
                  <a:moveTo>
                    <a:pt x="192176" y="71398"/>
                  </a:moveTo>
                  <a:cubicBezTo>
                    <a:pt x="209646" y="71398"/>
                    <a:pt x="224838" y="73673"/>
                    <a:pt x="239270" y="78224"/>
                  </a:cubicBezTo>
                  <a:cubicBezTo>
                    <a:pt x="236992" y="89601"/>
                    <a:pt x="237751" y="98702"/>
                    <a:pt x="237751" y="102495"/>
                  </a:cubicBezTo>
                  <a:lnTo>
                    <a:pt x="237751" y="150277"/>
                  </a:lnTo>
                  <a:cubicBezTo>
                    <a:pt x="231675" y="160137"/>
                    <a:pt x="227877" y="170755"/>
                    <a:pt x="227877" y="182132"/>
                  </a:cubicBezTo>
                  <a:lnTo>
                    <a:pt x="227877" y="223088"/>
                  </a:lnTo>
                  <a:cubicBezTo>
                    <a:pt x="227877" y="238257"/>
                    <a:pt x="233953" y="251909"/>
                    <a:pt x="244588" y="262528"/>
                  </a:cubicBezTo>
                  <a:cubicBezTo>
                    <a:pt x="253703" y="295141"/>
                    <a:pt x="269654" y="320170"/>
                    <a:pt x="278769" y="332305"/>
                  </a:cubicBezTo>
                  <a:lnTo>
                    <a:pt x="278769" y="361127"/>
                  </a:lnTo>
                  <a:cubicBezTo>
                    <a:pt x="278769" y="364919"/>
                    <a:pt x="276490" y="368711"/>
                    <a:pt x="272692" y="370986"/>
                  </a:cubicBezTo>
                  <a:lnTo>
                    <a:pt x="182301" y="420286"/>
                  </a:lnTo>
                  <a:cubicBezTo>
                    <a:pt x="148120" y="439247"/>
                    <a:pt x="126851" y="474894"/>
                    <a:pt x="126851" y="513575"/>
                  </a:cubicBezTo>
                  <a:lnTo>
                    <a:pt x="126851" y="556807"/>
                  </a:lnTo>
                  <a:lnTo>
                    <a:pt x="0" y="556807"/>
                  </a:lnTo>
                  <a:lnTo>
                    <a:pt x="0" y="518126"/>
                  </a:lnTo>
                  <a:cubicBezTo>
                    <a:pt x="0" y="488546"/>
                    <a:pt x="15951" y="462001"/>
                    <a:pt x="41777" y="447590"/>
                  </a:cubicBezTo>
                  <a:lnTo>
                    <a:pt x="109381" y="405875"/>
                  </a:lnTo>
                  <a:cubicBezTo>
                    <a:pt x="116977" y="401324"/>
                    <a:pt x="120775" y="394498"/>
                    <a:pt x="120775" y="386155"/>
                  </a:cubicBezTo>
                  <a:lnTo>
                    <a:pt x="120775" y="358851"/>
                  </a:lnTo>
                  <a:cubicBezTo>
                    <a:pt x="113179" y="350508"/>
                    <a:pt x="92670" y="326238"/>
                    <a:pt x="84314" y="295141"/>
                  </a:cubicBezTo>
                  <a:cubicBezTo>
                    <a:pt x="75959" y="288315"/>
                    <a:pt x="70642" y="277697"/>
                    <a:pt x="70642" y="267079"/>
                  </a:cubicBezTo>
                  <a:lnTo>
                    <a:pt x="70642" y="232190"/>
                  </a:lnTo>
                  <a:cubicBezTo>
                    <a:pt x="70642" y="223847"/>
                    <a:pt x="74440" y="215504"/>
                    <a:pt x="81276" y="208678"/>
                  </a:cubicBezTo>
                  <a:lnTo>
                    <a:pt x="81276" y="162412"/>
                  </a:lnTo>
                  <a:cubicBezTo>
                    <a:pt x="81276" y="160895"/>
                    <a:pt x="87353" y="71398"/>
                    <a:pt x="192176" y="71398"/>
                  </a:cubicBezTo>
                  <a:close/>
                  <a:moveTo>
                    <a:pt x="374460" y="0"/>
                  </a:moveTo>
                  <a:cubicBezTo>
                    <a:pt x="420787" y="0"/>
                    <a:pt x="454203" y="12137"/>
                    <a:pt x="474708" y="35654"/>
                  </a:cubicBezTo>
                  <a:cubicBezTo>
                    <a:pt x="499011" y="62963"/>
                    <a:pt x="496733" y="96341"/>
                    <a:pt x="495973" y="101651"/>
                  </a:cubicBezTo>
                  <a:lnTo>
                    <a:pt x="495973" y="155511"/>
                  </a:lnTo>
                  <a:cubicBezTo>
                    <a:pt x="502808" y="163097"/>
                    <a:pt x="506606" y="172201"/>
                    <a:pt x="506606" y="182062"/>
                  </a:cubicBezTo>
                  <a:lnTo>
                    <a:pt x="506606" y="223026"/>
                  </a:lnTo>
                  <a:cubicBezTo>
                    <a:pt x="506606" y="238957"/>
                    <a:pt x="496733" y="252611"/>
                    <a:pt x="483063" y="259439"/>
                  </a:cubicBezTo>
                  <a:cubicBezTo>
                    <a:pt x="475468" y="280679"/>
                    <a:pt x="465595" y="300403"/>
                    <a:pt x="452684" y="317850"/>
                  </a:cubicBezTo>
                  <a:cubicBezTo>
                    <a:pt x="450406" y="321643"/>
                    <a:pt x="448127" y="324678"/>
                    <a:pt x="445849" y="327712"/>
                  </a:cubicBezTo>
                  <a:lnTo>
                    <a:pt x="445849" y="361849"/>
                  </a:lnTo>
                  <a:cubicBezTo>
                    <a:pt x="445849" y="371710"/>
                    <a:pt x="451165" y="380813"/>
                    <a:pt x="460279" y="386124"/>
                  </a:cubicBezTo>
                  <a:lnTo>
                    <a:pt x="557490" y="433915"/>
                  </a:lnTo>
                  <a:cubicBezTo>
                    <a:pt x="588628" y="449845"/>
                    <a:pt x="607614" y="480948"/>
                    <a:pt x="607614" y="515843"/>
                  </a:cubicBezTo>
                  <a:lnTo>
                    <a:pt x="607614" y="556807"/>
                  </a:lnTo>
                  <a:lnTo>
                    <a:pt x="142065" y="556807"/>
                  </a:lnTo>
                  <a:lnTo>
                    <a:pt x="142065" y="513567"/>
                  </a:lnTo>
                  <a:cubicBezTo>
                    <a:pt x="142065" y="480189"/>
                    <a:pt x="160292" y="449845"/>
                    <a:pt x="189152" y="433915"/>
                  </a:cubicBezTo>
                  <a:lnTo>
                    <a:pt x="279527" y="384606"/>
                  </a:lnTo>
                  <a:cubicBezTo>
                    <a:pt x="288641" y="379296"/>
                    <a:pt x="293957" y="370952"/>
                    <a:pt x="293957" y="361090"/>
                  </a:cubicBezTo>
                  <a:lnTo>
                    <a:pt x="293957" y="327712"/>
                  </a:lnTo>
                  <a:cubicBezTo>
                    <a:pt x="287122" y="318609"/>
                    <a:pt x="267376" y="290541"/>
                    <a:pt x="258262" y="254129"/>
                  </a:cubicBezTo>
                  <a:cubicBezTo>
                    <a:pt x="248389" y="246543"/>
                    <a:pt x="243073" y="235164"/>
                    <a:pt x="243073" y="223026"/>
                  </a:cubicBezTo>
                  <a:lnTo>
                    <a:pt x="243073" y="182062"/>
                  </a:lnTo>
                  <a:cubicBezTo>
                    <a:pt x="243073" y="172201"/>
                    <a:pt x="246870" y="163097"/>
                    <a:pt x="252946" y="155511"/>
                  </a:cubicBezTo>
                  <a:lnTo>
                    <a:pt x="252946" y="101651"/>
                  </a:lnTo>
                  <a:cubicBezTo>
                    <a:pt x="252946" y="96341"/>
                    <a:pt x="250668" y="62963"/>
                    <a:pt x="274211" y="35654"/>
                  </a:cubicBezTo>
                  <a:cubicBezTo>
                    <a:pt x="295476" y="12137"/>
                    <a:pt x="328892" y="0"/>
                    <a:pt x="374460" y="0"/>
                  </a:cubicBezTo>
                  <a:close/>
                </a:path>
              </a:pathLst>
            </a:custGeom>
            <a:solidFill>
              <a:schemeClr val="accent1"/>
            </a:solidFill>
            <a:ln>
              <a:noFill/>
            </a:ln>
          </p:spPr>
          <p:txBody>
            <a:bodyPr/>
            <a:lstStyle/>
            <a:p>
              <a:endParaRPr lang="zh-CN" altLang="en-US"/>
            </a:p>
          </p:txBody>
        </p:sp>
      </p:grpSp>
      <p:pic>
        <p:nvPicPr>
          <p:cNvPr id="21" name="图片 20" descr="A}C0Q}3J`~4{RM(XWRT`QCA"/>
          <p:cNvPicPr>
            <a:picLocks noChangeAspect="1"/>
          </p:cNvPicPr>
          <p:nvPr/>
        </p:nvPicPr>
        <p:blipFill>
          <a:blip r:embed="rId4"/>
          <a:stretch>
            <a:fillRect/>
          </a:stretch>
        </p:blipFill>
        <p:spPr>
          <a:xfrm>
            <a:off x="6447155" y="1336040"/>
            <a:ext cx="5247640" cy="1680210"/>
          </a:xfrm>
          <a:prstGeom prst="rect">
            <a:avLst/>
          </a:prstGeom>
        </p:spPr>
      </p:pic>
      <p:pic>
        <p:nvPicPr>
          <p:cNvPr id="22" name="图片 21"/>
          <p:cNvPicPr>
            <a:picLocks noChangeAspect="1"/>
          </p:cNvPicPr>
          <p:nvPr/>
        </p:nvPicPr>
        <p:blipFill>
          <a:blip r:embed="rId5"/>
          <a:stretch>
            <a:fillRect/>
          </a:stretch>
        </p:blipFill>
        <p:spPr>
          <a:xfrm>
            <a:off x="8058150" y="3321685"/>
            <a:ext cx="3764915" cy="29273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1734</Words>
  <Application>Microsoft Office PowerPoint</Application>
  <PresentationFormat>宽屏</PresentationFormat>
  <Paragraphs>142</Paragraphs>
  <Slides>18</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DIN</vt:lpstr>
      <vt:lpstr>等线</vt:lpstr>
      <vt:lpstr>等线 Light</vt:lpstr>
      <vt:lpstr>黑体</vt:lpstr>
      <vt:lpstr>华文中宋</vt:lpstr>
      <vt:lpstr>宋体</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Skywalker Wei</dc:creator>
  <cp:lastModifiedBy>Skywalker Wei</cp:lastModifiedBy>
  <cp:revision>86</cp:revision>
  <dcterms:created xsi:type="dcterms:W3CDTF">2019-07-29T12:27:00Z</dcterms:created>
  <dcterms:modified xsi:type="dcterms:W3CDTF">2025-01-10T13:10:50Z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2052-11.1.0.10026</vt:lpwstr>
  </property>
</Properties>
</file>